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3.xml" ContentType="application/vnd.openxmlformats-officedocument.presentationml.notesSlide+xml"/>
  <Override PartName="/ppt/ink/ink5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73" r:id="rId2"/>
    <p:sldId id="384" r:id="rId3"/>
    <p:sldId id="348" r:id="rId4"/>
    <p:sldId id="453" r:id="rId5"/>
    <p:sldId id="454" r:id="rId6"/>
    <p:sldId id="455" r:id="rId7"/>
    <p:sldId id="407" r:id="rId8"/>
    <p:sldId id="408" r:id="rId9"/>
    <p:sldId id="459" r:id="rId10"/>
    <p:sldId id="409" r:id="rId11"/>
    <p:sldId id="456" r:id="rId12"/>
    <p:sldId id="457" r:id="rId13"/>
    <p:sldId id="458" r:id="rId14"/>
    <p:sldId id="410" r:id="rId15"/>
    <p:sldId id="411" r:id="rId16"/>
    <p:sldId id="412" r:id="rId17"/>
    <p:sldId id="447" r:id="rId18"/>
    <p:sldId id="460" r:id="rId19"/>
    <p:sldId id="413" r:id="rId20"/>
    <p:sldId id="448" r:id="rId21"/>
    <p:sldId id="452" r:id="rId22"/>
    <p:sldId id="461" r:id="rId23"/>
    <p:sldId id="404" r:id="rId24"/>
    <p:sldId id="414" r:id="rId25"/>
    <p:sldId id="415" r:id="rId26"/>
    <p:sldId id="416" r:id="rId27"/>
    <p:sldId id="449" r:id="rId28"/>
    <p:sldId id="462" r:id="rId29"/>
    <p:sldId id="451" r:id="rId30"/>
    <p:sldId id="373" r:id="rId31"/>
    <p:sldId id="420" r:id="rId32"/>
    <p:sldId id="419" r:id="rId33"/>
    <p:sldId id="417" r:id="rId34"/>
    <p:sldId id="418" r:id="rId35"/>
    <p:sldId id="421" r:id="rId36"/>
    <p:sldId id="423" r:id="rId37"/>
    <p:sldId id="432" r:id="rId38"/>
    <p:sldId id="433" r:id="rId39"/>
    <p:sldId id="424" r:id="rId40"/>
    <p:sldId id="425" r:id="rId41"/>
    <p:sldId id="426" r:id="rId42"/>
    <p:sldId id="427" r:id="rId43"/>
    <p:sldId id="428" r:id="rId44"/>
    <p:sldId id="430" r:id="rId45"/>
    <p:sldId id="290" r:id="rId46"/>
    <p:sldId id="442" r:id="rId47"/>
    <p:sldId id="443" r:id="rId48"/>
    <p:sldId id="441" r:id="rId49"/>
    <p:sldId id="440" r:id="rId50"/>
    <p:sldId id="439" r:id="rId51"/>
    <p:sldId id="444" r:id="rId52"/>
    <p:sldId id="438" r:id="rId53"/>
    <p:sldId id="446" r:id="rId54"/>
    <p:sldId id="437" r:id="rId55"/>
    <p:sldId id="463" r:id="rId56"/>
    <p:sldId id="445" r:id="rId57"/>
    <p:sldId id="327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3C98D16-A9A1-F44A-8C38-5BE577997501}">
          <p14:sldIdLst>
            <p14:sldId id="273"/>
          </p14:sldIdLst>
        </p14:section>
        <p14:section name="Intro" id="{EE8FD0CF-A25F-A540-8B94-CDB611F048E6}">
          <p14:sldIdLst>
            <p14:sldId id="384"/>
          </p14:sldIdLst>
        </p14:section>
        <p14:section name="Structural foundations" id="{D9EBD24D-C993-DF4D-8056-9B6F3711C244}">
          <p14:sldIdLst>
            <p14:sldId id="348"/>
            <p14:sldId id="453"/>
            <p14:sldId id="454"/>
            <p14:sldId id="455"/>
            <p14:sldId id="407"/>
            <p14:sldId id="408"/>
            <p14:sldId id="459"/>
            <p14:sldId id="409"/>
            <p14:sldId id="456"/>
            <p14:sldId id="457"/>
            <p14:sldId id="458"/>
            <p14:sldId id="410"/>
            <p14:sldId id="411"/>
            <p14:sldId id="412"/>
            <p14:sldId id="447"/>
            <p14:sldId id="460"/>
            <p14:sldId id="413"/>
            <p14:sldId id="448"/>
            <p14:sldId id="452"/>
            <p14:sldId id="461"/>
          </p14:sldIdLst>
        </p14:section>
        <p14:section name="Static not enough" id="{F77715A2-7F68-1943-9841-CEFF63F5B99D}">
          <p14:sldIdLst>
            <p14:sldId id="404"/>
            <p14:sldId id="414"/>
            <p14:sldId id="415"/>
            <p14:sldId id="416"/>
            <p14:sldId id="449"/>
            <p14:sldId id="462"/>
            <p14:sldId id="451"/>
          </p14:sldIdLst>
        </p14:section>
        <p14:section name="MD + analysis" id="{13B8AA30-F402-0145-A21E-655676AEB9A9}">
          <p14:sldIdLst>
            <p14:sldId id="373"/>
            <p14:sldId id="420"/>
            <p14:sldId id="419"/>
            <p14:sldId id="417"/>
            <p14:sldId id="418"/>
            <p14:sldId id="421"/>
            <p14:sldId id="423"/>
            <p14:sldId id="432"/>
            <p14:sldId id="433"/>
            <p14:sldId id="424"/>
            <p14:sldId id="425"/>
            <p14:sldId id="426"/>
            <p14:sldId id="427"/>
            <p14:sldId id="428"/>
            <p14:sldId id="430"/>
          </p14:sldIdLst>
        </p14:section>
        <p14:section name="Software" id="{3AE20213-979D-1044-91EC-DAFDA7639516}">
          <p14:sldIdLst>
            <p14:sldId id="290"/>
            <p14:sldId id="442"/>
            <p14:sldId id="443"/>
            <p14:sldId id="441"/>
            <p14:sldId id="440"/>
            <p14:sldId id="439"/>
            <p14:sldId id="444"/>
            <p14:sldId id="438"/>
            <p14:sldId id="446"/>
            <p14:sldId id="437"/>
            <p14:sldId id="463"/>
            <p14:sldId id="445"/>
          </p14:sldIdLst>
        </p14:section>
        <p14:section name="Wrap-up" id="{80891B87-8133-D248-8604-8B3622D470A1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45E"/>
    <a:srgbClr val="023E8A"/>
    <a:srgbClr val="0077B6"/>
    <a:srgbClr val="00B4D8"/>
    <a:srgbClr val="90E0EF"/>
    <a:srgbClr val="CAF0F8"/>
    <a:srgbClr val="C8B6FF"/>
    <a:srgbClr val="CDBDFF"/>
    <a:srgbClr val="6A4C93"/>
    <a:srgbClr val="198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2"/>
    <p:restoredTop sz="94682"/>
  </p:normalViewPr>
  <p:slideViewPr>
    <p:cSldViewPr snapToGrid="0" snapToObjects="1">
      <p:cViewPr varScale="1">
        <p:scale>
          <a:sx n="91" d="100"/>
          <a:sy n="91" d="100"/>
        </p:scale>
        <p:origin x="192" y="-12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41D75-6DAC-5E43-82AA-FB81D98FBCB4}" type="datetimeFigureOut">
              <a:rPr lang="pl-PL" smtClean="0"/>
              <a:t>4.11.2025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846A2-1F19-E849-9A65-5F64EFB76B4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708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BA07F-32BD-62D7-AAB8-4475D5301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B56EF80-4F5B-EECA-DCD3-96A2896F1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F1DB47A5-FB9A-02F1-0FF9-D4E6C8302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AA4DDDB-DC10-18B1-614B-E90905124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103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1535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892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9.xml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39.jpeg"/><Relationship Id="rId2" Type="http://schemas.openxmlformats.org/officeDocument/2006/relationships/customXml" Target="../ink/ink10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18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41.png"/><Relationship Id="rId2" Type="http://schemas.openxmlformats.org/officeDocument/2006/relationships/customXml" Target="../ink/ink11.xml"/><Relationship Id="rId16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12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13.xml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14.xml"/><Relationship Id="rId16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15.xml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18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49.jpeg"/><Relationship Id="rId2" Type="http://schemas.openxmlformats.org/officeDocument/2006/relationships/customXml" Target="../ink/ink19.xml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20.xml"/><Relationship Id="rId16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18" Type="http://schemas.openxmlformats.org/officeDocument/2006/relationships/image" Target="../media/image53.pn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52.png"/><Relationship Id="rId2" Type="http://schemas.openxmlformats.org/officeDocument/2006/relationships/customXml" Target="../ink/ink21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22.xml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55.svg"/><Relationship Id="rId5" Type="http://schemas.openxmlformats.org/officeDocument/2006/relationships/image" Target="../media/image8.svg"/><Relationship Id="rId15" Type="http://schemas.openxmlformats.org/officeDocument/2006/relationships/image" Target="../media/image57.sv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23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55.svg"/><Relationship Id="rId5" Type="http://schemas.openxmlformats.org/officeDocument/2006/relationships/image" Target="../media/image8.svg"/><Relationship Id="rId15" Type="http://schemas.openxmlformats.org/officeDocument/2006/relationships/image" Target="../media/image57.sv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1.png"/><Relationship Id="rId3" Type="http://schemas.openxmlformats.org/officeDocument/2006/relationships/customXml" Target="../ink/ink24.xml"/><Relationship Id="rId7" Type="http://schemas.openxmlformats.org/officeDocument/2006/relationships/image" Target="../media/image17.png"/><Relationship Id="rId12" Type="http://schemas.openxmlformats.org/officeDocument/2006/relationships/image" Target="../media/image55.svg"/><Relationship Id="rId17" Type="http://schemas.openxmlformats.org/officeDocument/2006/relationships/image" Target="../media/image60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54.png"/><Relationship Id="rId5" Type="http://schemas.openxmlformats.org/officeDocument/2006/relationships/image" Target="../media/image7.png"/><Relationship Id="rId15" Type="http://schemas.openxmlformats.org/officeDocument/2006/relationships/image" Target="../media/image56.png"/><Relationship Id="rId10" Type="http://schemas.openxmlformats.org/officeDocument/2006/relationships/image" Target="../media/image10.svg"/><Relationship Id="rId4" Type="http://schemas.openxmlformats.org/officeDocument/2006/relationships/image" Target="../media/image26.png"/><Relationship Id="rId9" Type="http://schemas.openxmlformats.org/officeDocument/2006/relationships/image" Target="../media/image9.png"/><Relationship Id="rId1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55.svg"/><Relationship Id="rId5" Type="http://schemas.openxmlformats.org/officeDocument/2006/relationships/image" Target="../media/image8.svg"/><Relationship Id="rId15" Type="http://schemas.openxmlformats.org/officeDocument/2006/relationships/image" Target="../media/image57.sv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26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55.svg"/><Relationship Id="rId5" Type="http://schemas.openxmlformats.org/officeDocument/2006/relationships/image" Target="../media/image8.svg"/><Relationship Id="rId15" Type="http://schemas.openxmlformats.org/officeDocument/2006/relationships/image" Target="../media/image57.sv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27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55.svg"/><Relationship Id="rId5" Type="http://schemas.openxmlformats.org/officeDocument/2006/relationships/image" Target="../media/image8.svg"/><Relationship Id="rId15" Type="http://schemas.openxmlformats.org/officeDocument/2006/relationships/image" Target="../media/image57.sv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28.xml"/><Relationship Id="rId16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55.svg"/><Relationship Id="rId5" Type="http://schemas.openxmlformats.org/officeDocument/2006/relationships/image" Target="../media/image8.svg"/><Relationship Id="rId15" Type="http://schemas.openxmlformats.org/officeDocument/2006/relationships/image" Target="../media/image57.svg"/><Relationship Id="rId10" Type="http://schemas.openxmlformats.org/officeDocument/2006/relationships/image" Target="../media/image54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customXml" Target="../ink/ink2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22.svg"/><Relationship Id="rId10" Type="http://schemas.openxmlformats.org/officeDocument/2006/relationships/image" Target="../media/image9.png"/><Relationship Id="rId9" Type="http://schemas.openxmlformats.org/officeDocument/2006/relationships/image" Target="../media/image18.sv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4.png"/><Relationship Id="rId26" Type="http://schemas.openxmlformats.org/officeDocument/2006/relationships/image" Target="../media/image68.png"/><Relationship Id="rId3" Type="http://schemas.openxmlformats.org/officeDocument/2006/relationships/image" Target="../media/image8.svg"/><Relationship Id="rId21" Type="http://schemas.openxmlformats.org/officeDocument/2006/relationships/image" Target="../media/image24.svg"/><Relationship Id="rId17" Type="http://schemas.openxmlformats.org/officeDocument/2006/relationships/image" Target="../media/image10.svg"/><Relationship Id="rId25" Type="http://schemas.openxmlformats.org/officeDocument/2006/relationships/image" Target="../media/image67.pn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24" Type="http://schemas.openxmlformats.org/officeDocument/2006/relationships/image" Target="../media/image66.png"/><Relationship Id="rId5" Type="http://schemas.openxmlformats.org/officeDocument/2006/relationships/image" Target="../media/image18.svg"/><Relationship Id="rId15" Type="http://schemas.openxmlformats.org/officeDocument/2006/relationships/image" Target="../media/image530.png"/><Relationship Id="rId23" Type="http://schemas.openxmlformats.org/officeDocument/2006/relationships/image" Target="../media/image57.svg"/><Relationship Id="rId19" Type="http://schemas.openxmlformats.org/officeDocument/2006/relationships/image" Target="../media/image65.svg"/><Relationship Id="rId4" Type="http://schemas.openxmlformats.org/officeDocument/2006/relationships/image" Target="../media/image17.png"/><Relationship Id="rId22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73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svg"/><Relationship Id="rId3" Type="http://schemas.openxmlformats.org/officeDocument/2006/relationships/image" Target="../media/image8.svg"/><Relationship Id="rId7" Type="http://schemas.openxmlformats.org/officeDocument/2006/relationships/image" Target="../media/image69.png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79.gi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5" Type="http://schemas.openxmlformats.org/officeDocument/2006/relationships/image" Target="../media/image57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350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44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69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45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69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46.xml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69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69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48.xml"/><Relationship Id="rId16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29.png"/><Relationship Id="rId2" Type="http://schemas.openxmlformats.org/officeDocument/2006/relationships/customXml" Target="../ink/ink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69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69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50.xml"/><Relationship Id="rId16" Type="http://schemas.openxmlformats.org/officeDocument/2006/relationships/image" Target="../media/image8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69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69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69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53.xml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69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54.xml"/><Relationship Id="rId16" Type="http://schemas.openxmlformats.org/officeDocument/2006/relationships/image" Target="../media/image8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7.svg"/><Relationship Id="rId3" Type="http://schemas.openxmlformats.org/officeDocument/2006/relationships/image" Target="../media/image69.png"/><Relationship Id="rId7" Type="http://schemas.openxmlformats.org/officeDocument/2006/relationships/image" Target="../media/image18.svg"/><Relationship Id="rId12" Type="http://schemas.openxmlformats.org/officeDocument/2006/relationships/image" Target="../media/image56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svg"/><Relationship Id="rId5" Type="http://schemas.openxmlformats.org/officeDocument/2006/relationships/image" Target="../media/image8.svg"/><Relationship Id="rId15" Type="http://schemas.openxmlformats.org/officeDocument/2006/relationships/image" Target="../media/image22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81.svg"/><Relationship Id="rId1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svg"/><Relationship Id="rId18" Type="http://schemas.openxmlformats.org/officeDocument/2006/relationships/image" Target="../media/image23.png"/><Relationship Id="rId26" Type="http://schemas.openxmlformats.org/officeDocument/2006/relationships/image" Target="../media/image95.png"/><Relationship Id="rId3" Type="http://schemas.openxmlformats.org/officeDocument/2006/relationships/customXml" Target="../ink/ink56.xml"/><Relationship Id="rId21" Type="http://schemas.openxmlformats.org/officeDocument/2006/relationships/image" Target="../media/image57.svg"/><Relationship Id="rId12" Type="http://schemas.openxmlformats.org/officeDocument/2006/relationships/image" Target="../media/image89.png"/><Relationship Id="rId17" Type="http://schemas.openxmlformats.org/officeDocument/2006/relationships/image" Target="../media/image92.svg"/><Relationship Id="rId25" Type="http://schemas.openxmlformats.org/officeDocument/2006/relationships/image" Target="../media/image9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1.png"/><Relationship Id="rId20" Type="http://schemas.openxmlformats.org/officeDocument/2006/relationships/image" Target="../media/image56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.svg"/><Relationship Id="rId24" Type="http://schemas.openxmlformats.org/officeDocument/2006/relationships/image" Target="../media/image93.png"/><Relationship Id="rId15" Type="http://schemas.openxmlformats.org/officeDocument/2006/relationships/image" Target="../media/image10.svg"/><Relationship Id="rId23" Type="http://schemas.openxmlformats.org/officeDocument/2006/relationships/image" Target="../media/image22.svg"/><Relationship Id="rId28" Type="http://schemas.openxmlformats.org/officeDocument/2006/relationships/image" Target="../media/image97.png"/><Relationship Id="rId10" Type="http://schemas.openxmlformats.org/officeDocument/2006/relationships/image" Target="../media/image17.png"/><Relationship Id="rId19" Type="http://schemas.openxmlformats.org/officeDocument/2006/relationships/image" Target="../media/image24.svg"/><Relationship Id="rId9" Type="http://schemas.openxmlformats.org/officeDocument/2006/relationships/image" Target="../media/image350.png"/><Relationship Id="rId14" Type="http://schemas.openxmlformats.org/officeDocument/2006/relationships/image" Target="../media/image9.png"/><Relationship Id="rId22" Type="http://schemas.openxmlformats.org/officeDocument/2006/relationships/image" Target="../media/image21.png"/><Relationship Id="rId27" Type="http://schemas.openxmlformats.org/officeDocument/2006/relationships/image" Target="../media/image9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31.jpeg"/><Relationship Id="rId2" Type="http://schemas.openxmlformats.org/officeDocument/2006/relationships/customXml" Target="../ink/ink6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1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33.png"/><Relationship Id="rId2" Type="http://schemas.openxmlformats.org/officeDocument/2006/relationships/customXml" Target="../ink/ink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2.svg"/><Relationship Id="rId3" Type="http://schemas.openxmlformats.org/officeDocument/2006/relationships/image" Target="../media/image26.png"/><Relationship Id="rId7" Type="http://schemas.openxmlformats.org/officeDocument/2006/relationships/image" Target="../media/image18.svg"/><Relationship Id="rId12" Type="http://schemas.openxmlformats.org/officeDocument/2006/relationships/image" Target="../media/image21.png"/><Relationship Id="rId17" Type="http://schemas.openxmlformats.org/officeDocument/2006/relationships/image" Target="../media/image36.png"/><Relationship Id="rId2" Type="http://schemas.openxmlformats.org/officeDocument/2006/relationships/customXml" Target="../ink/ink8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deo 2" title="Metale ostre z wirowaniem">
            <a:hlinkClick r:id="" action="ppaction://media"/>
            <a:extLst>
              <a:ext uri="{FF2B5EF4-FFF2-40B4-BE49-F238E27FC236}">
                <a16:creationId xmlns:a16="http://schemas.microsoft.com/office/drawing/2014/main" id="{09385A14-343A-6F8D-B42E-2167872EBC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Tytuł 66">
            <a:extLst>
              <a:ext uri="{FF2B5EF4-FFF2-40B4-BE49-F238E27FC236}">
                <a16:creationId xmlns:a16="http://schemas.microsoft.com/office/drawing/2014/main" id="{EE061663-E749-E0E1-4E33-2D34D9DF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3628"/>
            <a:ext cx="12192000" cy="885372"/>
          </a:xfrm>
          <a:ln>
            <a:noFill/>
          </a:ln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    </a:t>
            </a:r>
            <a:r>
              <a:rPr lang="pl-PL" dirty="0" err="1">
                <a:solidFill>
                  <a:schemeClr val="bg1"/>
                </a:solidFill>
              </a:rPr>
              <a:t>Structure</a:t>
            </a:r>
            <a:r>
              <a:rPr lang="pl-PL" dirty="0">
                <a:solidFill>
                  <a:schemeClr val="bg1"/>
                </a:solidFill>
              </a:rPr>
              <a:t> dynamics</a:t>
            </a: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3F3EA16B-9990-78A3-953F-CAC6BF6DF4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59112 w 12192000"/>
              <a:gd name="connsiteY0" fmla="*/ 2543628 h 6858000"/>
              <a:gd name="connsiteX1" fmla="*/ 1811547 w 12192000"/>
              <a:gd name="connsiteY1" fmla="*/ 2691193 h 6858000"/>
              <a:gd name="connsiteX2" fmla="*/ 1811547 w 12192000"/>
              <a:gd name="connsiteY2" fmla="*/ 3281435 h 6858000"/>
              <a:gd name="connsiteX3" fmla="*/ 1959112 w 12192000"/>
              <a:gd name="connsiteY3" fmla="*/ 3429000 h 6858000"/>
              <a:gd name="connsiteX4" fmla="*/ 9859077 w 12192000"/>
              <a:gd name="connsiteY4" fmla="*/ 3429000 h 6858000"/>
              <a:gd name="connsiteX5" fmla="*/ 10006642 w 12192000"/>
              <a:gd name="connsiteY5" fmla="*/ 3281435 h 6858000"/>
              <a:gd name="connsiteX6" fmla="*/ 10006642 w 12192000"/>
              <a:gd name="connsiteY6" fmla="*/ 2691193 h 6858000"/>
              <a:gd name="connsiteX7" fmla="*/ 9859077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959112" y="2543628"/>
                </a:moveTo>
                <a:cubicBezTo>
                  <a:pt x="1877614" y="2543628"/>
                  <a:pt x="1811547" y="2609695"/>
                  <a:pt x="1811547" y="2691193"/>
                </a:cubicBezTo>
                <a:lnTo>
                  <a:pt x="1811547" y="3281435"/>
                </a:lnTo>
                <a:cubicBezTo>
                  <a:pt x="1811547" y="3362933"/>
                  <a:pt x="1877614" y="3429000"/>
                  <a:pt x="1959112" y="3429000"/>
                </a:cubicBezTo>
                <a:lnTo>
                  <a:pt x="9859077" y="3429000"/>
                </a:lnTo>
                <a:cubicBezTo>
                  <a:pt x="9940575" y="3429000"/>
                  <a:pt x="10006642" y="3362933"/>
                  <a:pt x="10006642" y="3281435"/>
                </a:cubicBezTo>
                <a:lnTo>
                  <a:pt x="10006642" y="2691193"/>
                </a:lnTo>
                <a:cubicBezTo>
                  <a:pt x="10006642" y="2609695"/>
                  <a:pt x="9940575" y="2543628"/>
                  <a:pt x="9859077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81" name="Tytuł 66">
            <a:extLst>
              <a:ext uri="{FF2B5EF4-FFF2-40B4-BE49-F238E27FC236}">
                <a16:creationId xmlns:a16="http://schemas.microsoft.com/office/drawing/2014/main" id="{EAEEA269-9EB5-3D28-CFBA-FBBE2FF5286E}"/>
              </a:ext>
            </a:extLst>
          </p:cNvPr>
          <p:cNvSpPr txBox="1">
            <a:spLocks/>
          </p:cNvSpPr>
          <p:nvPr/>
        </p:nvSpPr>
        <p:spPr>
          <a:xfrm>
            <a:off x="0" y="5032827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82" name="Tytuł 66">
            <a:extLst>
              <a:ext uri="{FF2B5EF4-FFF2-40B4-BE49-F238E27FC236}">
                <a16:creationId xmlns:a16="http://schemas.microsoft.com/office/drawing/2014/main" id="{4A68744A-28E0-02FA-3385-A763D8F6DB5C}"/>
              </a:ext>
            </a:extLst>
          </p:cNvPr>
          <p:cNvSpPr txBox="1">
            <a:spLocks/>
          </p:cNvSpPr>
          <p:nvPr/>
        </p:nvSpPr>
        <p:spPr>
          <a:xfrm>
            <a:off x="0" y="5581649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  <p:pic>
        <p:nvPicPr>
          <p:cNvPr id="7" name="Grafika 6" descr="Szybko przewiń do przodu z wypełnieniem pełnym">
            <a:extLst>
              <a:ext uri="{FF2B5EF4-FFF2-40B4-BE49-F238E27FC236}">
                <a16:creationId xmlns:a16="http://schemas.microsoft.com/office/drawing/2014/main" id="{4DEBC6B5-3CF0-BB19-D675-851BC1A74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3610" y="25291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8B1885-5A86-2030-8E4C-C44495EAF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83692F4-FA5F-226B-9943-9E24C97D46BE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B3E0B50-AC3A-5139-CE29-28D38F1281C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Domain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Swapping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E09568D-A533-6D91-1C72-3C4B338BADE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E09568D-A533-6D91-1C72-3C4B338BAD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829FD55-B564-D279-A97C-FD31851B819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705133D-0BBE-5F67-73D0-8F7D2EE8663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A5EB226-C272-75CC-F04C-BC84C318D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275EAE9-A134-1194-4403-4D8488CE339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6C858D0-71B5-8B1E-B454-818997D5836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F2D7268-637C-C1FC-E2EB-5EE51F3D3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BA29BD0-390B-D094-2A35-C719956F54A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F14C0F1-EE5F-71BF-6691-CA53579DA96A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4BD54136-F527-5F72-9AE6-9D7F9264A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8C2460F-68F6-6EE9-D2FD-9E8EDF93C0E3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972503A1-DAD5-2494-891A-05698018ACD1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2BC793AA-1FDC-21F8-FD08-80A56869E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5345943-7289-CD04-5012-9E4F1F1946FA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AAE5F8E-D918-B6B0-BF74-4CDE846F3704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90369105-5FDB-7257-6370-9442EAD2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C3FDC70-29CF-75D0-5C3B-7B5B58F8E2A9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271AD34-9C7F-B0CD-623E-CC71AFF33F2E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3950D60F-A4C3-5D18-3347-77C2FAAD1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pic>
        <p:nvPicPr>
          <p:cNvPr id="32770" name="Picture 2" descr="Understanding protein domain-swapping using structure-based models of ...">
            <a:extLst>
              <a:ext uri="{FF2B5EF4-FFF2-40B4-BE49-F238E27FC236}">
                <a16:creationId xmlns:a16="http://schemas.microsoft.com/office/drawing/2014/main" id="{F047FB67-FCA8-CFA8-C706-6DBD0E045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15" y="1250583"/>
            <a:ext cx="8737600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17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ADBFB-D505-4FC7-10A0-41DAC125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BA83064-42C5-4061-8625-1C4C0CF6593B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50EF23D8-307E-1327-5CCB-939BC202364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Protein </a:t>
            </a:r>
            <a:r>
              <a:rPr lang="pl-PL" cap="small" spc="300" dirty="0" err="1">
                <a:latin typeface="Cambria" panose="02040503050406030204" pitchFamily="18" charset="0"/>
              </a:rPr>
              <a:t>knots</a:t>
            </a:r>
            <a:r>
              <a:rPr lang="pl-PL" cap="small" spc="300" dirty="0">
                <a:latin typeface="Cambria" panose="02040503050406030204" pitchFamily="18" charset="0"/>
              </a:rPr>
              <a:t> and </a:t>
            </a:r>
            <a:r>
              <a:rPr lang="pl-PL" cap="small" spc="300" dirty="0" err="1">
                <a:latin typeface="Cambria" panose="02040503050406030204" pitchFamily="18" charset="0"/>
              </a:rPr>
              <a:t>links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903D893-17CF-7950-65F6-5C6099A59E4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903D893-17CF-7950-65F6-5C6099A59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F92FA80-6E2B-D1D7-5DA6-95346EBFB0F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85D8DD9-CC1F-3180-97E5-816AA4488BE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B2F73DB0-AC2C-64C1-210B-099919F6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D63A393-ADC9-F47E-0EBC-8E5BA7A3B95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8E4E3AE-B0C6-C941-95D3-7D5DE38D762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60753E2-351F-BEE6-3434-260485D25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63C4DE2-AC5F-92E8-84BB-D8B23F5EE78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EDF2F06-2C6A-5A9F-C33C-1967D7A1136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F89B7D82-3233-A243-9DF5-CDD2BAE59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8D69BD9-74E3-9254-2F86-901486A2A177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8A2359F2-EBA2-EB34-8287-6D44F820F69D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638D3311-14E3-CE63-0A57-26DF8B9E4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7EF0012-FA01-0384-90F1-D59157C2DAFE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A73E7C2-EFBD-DC10-3CAD-598634F8686B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1BB74A42-42B8-6071-837E-2207C577C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D71DEF3-91BB-460D-F8CB-DD030916BAEB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22CC0ED-408D-E358-F43A-519E3C7CE64B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7F6EACE5-E9FD-818B-B59E-27E6746EE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pic>
        <p:nvPicPr>
          <p:cNvPr id="28674" name="Picture 2" descr="Polymers 09 00454 g002">
            <a:extLst>
              <a:ext uri="{FF2B5EF4-FFF2-40B4-BE49-F238E27FC236}">
                <a16:creationId xmlns:a16="http://schemas.microsoft.com/office/drawing/2014/main" id="{6C3D741B-2F6F-1C64-AE80-CB7614DE0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" r="-1" b="50000"/>
          <a:stretch>
            <a:fillRect/>
          </a:stretch>
        </p:blipFill>
        <p:spPr bwMode="auto">
          <a:xfrm>
            <a:off x="2588455" y="1435100"/>
            <a:ext cx="8790356" cy="250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Polymers 09 00454 g004">
            <a:extLst>
              <a:ext uri="{FF2B5EF4-FFF2-40B4-BE49-F238E27FC236}">
                <a16:creationId xmlns:a16="http://schemas.microsoft.com/office/drawing/2014/main" id="{2DD639E6-5C48-971B-1C82-DDAE91B6D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4" t="47492"/>
          <a:stretch>
            <a:fillRect/>
          </a:stretch>
        </p:blipFill>
        <p:spPr bwMode="auto">
          <a:xfrm>
            <a:off x="3291840" y="3995269"/>
            <a:ext cx="7358438" cy="27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598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39047B-84BB-AEE5-E4BB-C8C6C6C54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7B928AF-F8C6-4535-85BF-A4CD22330D30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099FD6CE-E771-AEE3-D415-0D618090ADB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Cyclotides</a:t>
            </a:r>
            <a:r>
              <a:rPr lang="pl-PL" cap="small" spc="300" dirty="0">
                <a:latin typeface="Cambria" panose="02040503050406030204" pitchFamily="18" charset="0"/>
              </a:rPr>
              <a:t> and Protein </a:t>
            </a:r>
            <a:r>
              <a:rPr lang="pl-PL" cap="small" spc="300" dirty="0" err="1">
                <a:latin typeface="Cambria" panose="02040503050406030204" pitchFamily="18" charset="0"/>
              </a:rPr>
              <a:t>Lassos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8660E99F-D638-8127-DA4E-B623D7C5192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8660E99F-D638-8127-DA4E-B623D7C519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8410218A-C752-B73D-A117-D0CE5E82482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BB556A2-4CA8-4E9E-38AD-A5E86D5C803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0F7DF8E-C8F6-F839-090A-0CACCC5CA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E6AAED1-7F30-8673-9108-6473AFDEBEF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DF6F57E-FE70-CE61-BF11-67528F6725D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151774DE-E219-C86E-4162-7570FC789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0BA3114-A297-EA8B-DA66-29D26DCE1FA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8D10AC6-14F4-AEDF-1296-6E790C45A7C7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6F1F8219-4117-7061-EFE4-349FDF6BF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45D544E-BAD4-2521-F745-596E8C404BC0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5049197-9D52-C9B4-1B58-FBFF941D94C5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8A877979-C8C3-B547-7D62-DF8A4AFF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E64D739-0D43-7DC8-4D38-8E6D0A70FF73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B79EA56-2A35-2EAF-A777-BDCBF27B52FD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41490B0E-209E-B731-619C-B3785D3FD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5AC7435-C448-BFCA-A4D5-E19F06F8EEC9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20CC551-4092-3127-E7E4-D97A22387963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B1D512DE-8BFE-EDBD-A8C7-F3DD206A4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pic>
        <p:nvPicPr>
          <p:cNvPr id="29698" name="Picture 2" descr="Polymers 09 00454 g005">
            <a:extLst>
              <a:ext uri="{FF2B5EF4-FFF2-40B4-BE49-F238E27FC236}">
                <a16:creationId xmlns:a16="http://schemas.microsoft.com/office/drawing/2014/main" id="{B6CDA910-0CE3-4C5B-46CC-F0CD9CA41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16" y="4045077"/>
            <a:ext cx="9583065" cy="271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 descr="Obraz zawierający kreskówka, zabawka&#10;&#10;Zawartość wygenerowana przez AI może być niepoprawna.">
            <a:extLst>
              <a:ext uri="{FF2B5EF4-FFF2-40B4-BE49-F238E27FC236}">
                <a16:creationId xmlns:a16="http://schemas.microsoft.com/office/drawing/2014/main" id="{289B052E-AA38-FC9F-45B0-B74D8D3F25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85139" y="1450110"/>
            <a:ext cx="2083619" cy="2205163"/>
          </a:xfrm>
          <a:prstGeom prst="rect">
            <a:avLst/>
          </a:prstGeom>
        </p:spPr>
      </p:pic>
      <p:pic>
        <p:nvPicPr>
          <p:cNvPr id="8" name="Obraz 7" descr="Obraz zawierający zabawka&#10;&#10;Zawartość wygenerowana przez AI może być niepoprawna.">
            <a:extLst>
              <a:ext uri="{FF2B5EF4-FFF2-40B4-BE49-F238E27FC236}">
                <a16:creationId xmlns:a16="http://schemas.microsoft.com/office/drawing/2014/main" id="{D11A58E2-4776-9F64-40C5-E85BE97D6FF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71055" y="1420411"/>
            <a:ext cx="2041022" cy="226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89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2B79EC-4CA3-94A3-5FDA-20ABECB5D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098239A-74DC-15EC-87E8-B629FA5A31C4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56FF4EDB-A0CD-2B20-2FBF-2C01D44A223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Large</a:t>
            </a:r>
            <a:r>
              <a:rPr lang="pl-PL" cap="small" spc="300" dirty="0">
                <a:latin typeface="Cambria" panose="02040503050406030204" pitchFamily="18" charset="0"/>
              </a:rPr>
              <a:t> protein </a:t>
            </a:r>
            <a:r>
              <a:rPr lang="pl-PL" cap="small" spc="300" dirty="0" err="1">
                <a:latin typeface="Cambria" panose="02040503050406030204" pitchFamily="18" charset="0"/>
              </a:rPr>
              <a:t>structures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103FF70-2A9D-FBB3-D603-4F616688E34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103FF70-2A9D-FBB3-D603-4F616688E3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35F653C-2463-3A97-FF19-A0365E5A3C0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63EC9C-5DF1-E24D-667F-5005B84A725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5CA3E824-C2F6-8A3D-4D1F-C4591BE02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DB1928D-5E56-D4A2-CF6F-30705CF1B33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01118DB-2F75-8DF9-F124-376B92E0F58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CE1C7953-C42D-1655-3B72-3904B2363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910D1F7-3B5A-2AC3-0F02-0C22641E13B3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CAA3B89-5BBE-C5C0-3394-CF4EBDCDECE4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D6F78912-D87D-4F04-E778-040EEFFF0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F2A8782-C590-D3F9-8EA1-57BA440E1FF1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3F8B0F96-4BB4-34DF-54A9-7E3B2815F4C0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23EE458E-FFE5-E3E0-C7B7-74123BE3B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F661EED-FF15-081B-2B26-DA4B8AE5E743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BB90E70-91C8-0B5B-9C3B-76D57FF52717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15C80D2D-D8B7-7019-64AC-697CCC37B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BD042B9-C7AA-BACD-FFA5-6E4276BF31A0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21E1131-DE43-F643-9A32-42C07F9E45E5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0BB653FE-C975-4AC0-9885-9799E7171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pic>
        <p:nvPicPr>
          <p:cNvPr id="31746" name="Picture 2">
            <a:extLst>
              <a:ext uri="{FF2B5EF4-FFF2-40B4-BE49-F238E27FC236}">
                <a16:creationId xmlns:a16="http://schemas.microsoft.com/office/drawing/2014/main" id="{5E4FDD76-8A0C-9190-DC66-BC165B52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086" y="1243864"/>
            <a:ext cx="8716108" cy="522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875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57BE34-AFF9-F61B-D5A8-0DDB68586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CE9816C-9355-D661-0DFB-FB1BC826BB66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F2AF2835-7C20-8477-01C0-F828F9ED706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Post-</a:t>
            </a:r>
            <a:r>
              <a:rPr lang="pl-PL" cap="small" spc="300" dirty="0" err="1">
                <a:latin typeface="Cambria" panose="02040503050406030204" pitchFamily="18" charset="0"/>
              </a:rPr>
              <a:t>translational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modifications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BB0DCD0-E5B8-8D67-1DAC-E02EB909EF5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BB0DCD0-E5B8-8D67-1DAC-E02EB909EF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708E3AC-7A3E-4612-2EDB-71E67B79434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C35DB488-9F2D-1002-C338-BBE46E87C56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B04ECFD-491B-E926-F57B-F7252C6B7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CED8ACF-EF1A-CE44-C1C3-05AD33AB11C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D1B2600-2A8B-D4AD-2D24-CADDE32AE69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171DDA1A-3950-5B30-D773-31578EB74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AB69625-84CB-302A-A1FA-72365163D2FA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55CC260-6A40-B4C9-7832-6D9C247A4502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0002F952-9300-5462-B88A-7DE31F98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46E5998-6CA9-8A9A-DD80-8EFE8D33E581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053B34B2-639B-BE27-029C-991A482EDDBA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D8293ABD-E7E2-5B17-6726-F5C9601F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127DECA-4983-2EB5-397B-4AA28CE020A3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5DE0802-3C98-E588-B068-D4394F03A27F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0E1EA297-EF48-5BB4-F377-C4AD9041F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93BFA4C-EF28-1760-4F3D-19731E8ACF40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417A5F6-37E3-0DC8-5F6B-110697F74459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B69AD017-4325-D759-8B47-B8DC2CD6B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42DFEE4C-8DDB-1459-7C08-9337596E7EE2}"/>
              </a:ext>
            </a:extLst>
          </p:cNvPr>
          <p:cNvSpPr/>
          <p:nvPr/>
        </p:nvSpPr>
        <p:spPr>
          <a:xfrm>
            <a:off x="1869984" y="5512703"/>
            <a:ext cx="3771161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Phosphorylation → signaling switch</a:t>
            </a:r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B6EB3176-DF73-4F2D-84C1-0AE025684D1E}"/>
              </a:ext>
            </a:extLst>
          </p:cNvPr>
          <p:cNvSpPr/>
          <p:nvPr/>
        </p:nvSpPr>
        <p:spPr>
          <a:xfrm>
            <a:off x="1869984" y="4169683"/>
            <a:ext cx="3771161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Glycosylation → stability &amp; recognition</a:t>
            </a:r>
          </a:p>
        </p:txBody>
      </p:sp>
      <p:sp>
        <p:nvSpPr>
          <p:cNvPr id="21" name="Rounded Rectangle 4">
            <a:extLst>
              <a:ext uri="{FF2B5EF4-FFF2-40B4-BE49-F238E27FC236}">
                <a16:creationId xmlns:a16="http://schemas.microsoft.com/office/drawing/2014/main" id="{B065E04C-41FC-B5A3-95FB-6017E83532CF}"/>
              </a:ext>
            </a:extLst>
          </p:cNvPr>
          <p:cNvSpPr/>
          <p:nvPr/>
        </p:nvSpPr>
        <p:spPr>
          <a:xfrm>
            <a:off x="1869984" y="2826663"/>
            <a:ext cx="3771161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🧷 Ubiquitination → degradation targeting</a:t>
            </a:r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100B710E-E9AE-8ABB-27A6-16D8C1192D99}"/>
              </a:ext>
            </a:extLst>
          </p:cNvPr>
          <p:cNvSpPr/>
          <p:nvPr/>
        </p:nvSpPr>
        <p:spPr>
          <a:xfrm>
            <a:off x="1869984" y="1483643"/>
            <a:ext cx="3771161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Disulfide bridges → structural stabilization</a:t>
            </a:r>
          </a:p>
        </p:txBody>
      </p:sp>
      <p:pic>
        <p:nvPicPr>
          <p:cNvPr id="33794" name="Picture 2" descr="Glycoprotein - The Definitive Guide | Biology Dictionary">
            <a:extLst>
              <a:ext uri="{FF2B5EF4-FFF2-40B4-BE49-F238E27FC236}">
                <a16:creationId xmlns:a16="http://schemas.microsoft.com/office/drawing/2014/main" id="{8145DF1C-0D19-439E-D366-AA8158D3F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37" y="2126695"/>
            <a:ext cx="6213578" cy="372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684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A3D24C-58B0-6D58-938E-7F5E7F48F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462C9F1-0B71-C435-4EA8-E7BFBDA261E2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13E4927-D15C-A5A3-499F-C95294C468D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Protein </a:t>
            </a:r>
            <a:r>
              <a:rPr lang="pl-PL" cap="small" spc="300" dirty="0" err="1">
                <a:latin typeface="Cambria" panose="02040503050406030204" pitchFamily="18" charset="0"/>
              </a:rPr>
              <a:t>domains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BAD8BF8-CC2E-0F2E-F184-80A28DAF28A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BAD8BF8-CC2E-0F2E-F184-80A28DAF28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DD6E2F0-C099-D5D2-E28C-E1CED2E3F71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F8B31B9-A8A2-4487-7FD6-66D40675547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E7F6804-F265-9B9F-F907-2982799C9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B1C60D5-6C1F-C653-685A-A8A6ED23B7F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BA75F02-ADA5-7537-A286-E5A63B4CEF8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43A894B-9C8A-4233-CB1E-BF048B576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74D557F-14D7-0287-EF64-82C9B00F21A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BF89F03-36F7-3F5F-4FAE-5440AC53512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7644674A-CCCA-15B9-FC6E-D371E2E40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692FF23-D751-8EF6-4597-BF5187903FE5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F22F864-A15B-31D1-7A73-985861F859D2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134AAC3E-FBDD-5178-1608-2CB2401D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4F4A88B-4764-1326-71D2-5D14EBCBE365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971288B-4775-BEB0-EF08-1A3170168015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15DE0BFE-6812-4587-DE97-11F4AEE44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EF17F0D-4572-DA11-562C-9FF0BE4023EF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2EECBB8-51E2-BC1E-8461-859E612C3139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5877C6B2-22F5-43A3-A876-3F6DC11EA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BD25807B-AF8F-69F4-8400-0DB188669243}"/>
              </a:ext>
            </a:extLst>
          </p:cNvPr>
          <p:cNvSpPr/>
          <p:nvPr/>
        </p:nvSpPr>
        <p:spPr>
          <a:xfrm>
            <a:off x="1869984" y="1510523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Domains = modular functional units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68D42886-9190-4A04-73DE-E22D2027FAC0}"/>
              </a:ext>
            </a:extLst>
          </p:cNvPr>
          <p:cNvSpPr/>
          <p:nvPr/>
        </p:nvSpPr>
        <p:spPr>
          <a:xfrm>
            <a:off x="7060962" y="1510523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🏗️ Multi-domain proteins enable regulation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4873E27-0F5B-B574-EC8A-D3FB146427D7}"/>
              </a:ext>
            </a:extLst>
          </p:cNvPr>
          <p:cNvSpPr/>
          <p:nvPr/>
        </p:nvSpPr>
        <p:spPr>
          <a:xfrm>
            <a:off x="1869983" y="2872165"/>
            <a:ext cx="9694225" cy="85911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Swappable / evolvable units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D9E3FC85-E856-293B-EE60-7689EBE19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87" y="4219344"/>
            <a:ext cx="10087215" cy="213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41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5A20D8-8C01-D137-D451-AAA3B1C4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4F9EC88-7B43-5114-C1BA-EC499FA908CC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4E0FC5E3-42B3-863F-6649-3509B3A1AE2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B-</a:t>
            </a:r>
            <a:r>
              <a:rPr lang="pl-PL" cap="small" spc="300" dirty="0" err="1">
                <a:latin typeface="Cambria" panose="02040503050406030204" pitchFamily="18" charset="0"/>
              </a:rPr>
              <a:t>factor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DD90823-8F2F-281A-A589-AB6AD87F4F7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DD90823-8F2F-281A-A589-AB6AD87F4F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F52A14E-2C6F-A1E0-764C-D07464FB240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329E97C-6AC7-9148-4838-238F07E2F05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12E6EA3-6A5A-B96B-A5F4-5CEAB3B99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78749A7-B085-A7CA-D2D7-5A80F2F4294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A8210EE-A6AD-6D34-7300-B633DAA9D05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9FAD563-EE68-9A8B-006E-FD088D726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2648750-9685-3037-FF2D-D980734C1798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AF43621-760F-8524-2A1D-7EE97BA7C14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74E68BDC-7ADD-8671-3332-287FF35F5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8092A7F-D34B-A1CC-3111-1AE282AAC831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FFDB063A-0DF6-17BE-6F43-3F6E6150E56A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5E5218BC-8BA1-01CF-1AED-7212CEB50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BC41A5E-4DA3-29B5-4048-39A31A9802A1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CA49682-BA35-7F26-831D-69E234F9F6D5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8F4160C0-C55E-41BF-2ED6-9DB65898C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4B1C0FD-00FA-E544-BF60-B6F0A2D06EBD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41314BB-1597-89F9-2252-7F92F752A8B9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8EAEB2CB-6501-D4DD-B754-E2BB1B940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142BED50-C69E-EF5D-7336-463A16E81ADC}"/>
              </a:ext>
            </a:extLst>
          </p:cNvPr>
          <p:cNvSpPr/>
          <p:nvPr/>
        </p:nvSpPr>
        <p:spPr>
          <a:xfrm>
            <a:off x="1869984" y="1437090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🌡️ B-factor measures atomic displacement</a:t>
            </a:r>
          </a:p>
        </p:txBody>
      </p:sp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DDBED6FE-7119-9D97-7A9C-4360BCB70DA5}"/>
              </a:ext>
            </a:extLst>
          </p:cNvPr>
          <p:cNvSpPr/>
          <p:nvPr/>
        </p:nvSpPr>
        <p:spPr>
          <a:xfrm>
            <a:off x="1869984" y="2717250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Higher B → more dynamic / uncertain region</a:t>
            </a:r>
          </a:p>
        </p:txBody>
      </p:sp>
      <p:sp>
        <p:nvSpPr>
          <p:cNvPr id="21" name="Rounded Rectangle 4">
            <a:extLst>
              <a:ext uri="{FF2B5EF4-FFF2-40B4-BE49-F238E27FC236}">
                <a16:creationId xmlns:a16="http://schemas.microsoft.com/office/drawing/2014/main" id="{2306B439-BCF3-887C-5CDB-387928B001C4}"/>
              </a:ext>
            </a:extLst>
          </p:cNvPr>
          <p:cNvSpPr/>
          <p:nvPr/>
        </p:nvSpPr>
        <p:spPr>
          <a:xfrm>
            <a:off x="1869984" y="3997410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🔢 B = (8π²/3) * &lt;u²&gt;</a:t>
            </a:r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7F01DC3-2540-A36A-5443-9252B0158EAC}"/>
              </a:ext>
            </a:extLst>
          </p:cNvPr>
          <p:cNvSpPr/>
          <p:nvPr/>
        </p:nvSpPr>
        <p:spPr>
          <a:xfrm>
            <a:off x="1869984" y="5277569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👀 Useful for identifying flexible loops</a:t>
            </a:r>
          </a:p>
        </p:txBody>
      </p:sp>
      <p:pic>
        <p:nvPicPr>
          <p:cNvPr id="35842" name="Picture 2" descr="UCSF ChimeraX Feature Highlights">
            <a:extLst>
              <a:ext uri="{FF2B5EF4-FFF2-40B4-BE49-F238E27FC236}">
                <a16:creationId xmlns:a16="http://schemas.microsoft.com/office/drawing/2014/main" id="{35B39408-9BBE-DF85-3D92-0C0D3E370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84" y="1537060"/>
            <a:ext cx="4745146" cy="455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8501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240486-34B5-EC90-54C1-D94B42886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ED414A4-DDA4-892A-B168-B7BF6767267C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F717806D-5E12-5FF2-5234-840A8C34311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Structure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measurement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methods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8148D014-0905-04A0-78DC-6753BA5547F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8148D014-0905-04A0-78DC-6753BA5547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FD3093D-555E-4D67-4849-E13C0DBB9CA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CB1C266-A212-D313-1466-39FF22004AD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1B462AD-7702-174D-9E15-E8203928C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BDF9634-5A6E-D417-113F-6977ADAB74E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9DBAB47-D6C2-C6A1-F7C6-4175E952C4A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A7BF88E-035F-C8A4-06C8-82A0D4C7A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37C79E1-8E6D-6D7B-B698-B2648060A7C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9CEA4F0-83B9-CB77-CB85-E57EEEF2276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F3F0D29D-ED81-1D2B-D417-FB62914D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EFBF33F-BCA6-7080-98AF-4C8BB5E935BC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21CA534B-0A25-81FD-1C47-3D33279986D1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A16B67E2-7979-757D-D8AC-825C2C311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4C1DBFA-53AC-8EEC-8BCD-802253A45234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AB318F9-583E-9A51-54E4-96CDE0376684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8B508A28-C226-9517-51EC-0916F9C8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E87FDB7-0B68-A766-063B-0AA30945FE98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57E0023-0A0A-B719-3EAE-6F52B795C08A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B85AAADE-6F8C-DCD0-F716-16C2CEEAE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D413BEC0-CD89-C96C-E442-E631A3D05CC5}"/>
              </a:ext>
            </a:extLst>
          </p:cNvPr>
          <p:cNvSpPr/>
          <p:nvPr/>
        </p:nvSpPr>
        <p:spPr>
          <a:xfrm>
            <a:off x="1627927" y="1477108"/>
            <a:ext cx="10329272" cy="4881489"/>
          </a:xfrm>
          <a:prstGeom prst="roundRect">
            <a:avLst>
              <a:gd name="adj" fmla="val 4608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06EE4672-7ABA-CF52-971D-115DAEA37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089894"/>
              </p:ext>
            </p:extLst>
          </p:nvPr>
        </p:nvGraphicFramePr>
        <p:xfrm>
          <a:off x="1743498" y="1657521"/>
          <a:ext cx="10031160" cy="4367712"/>
        </p:xfrm>
        <a:graphic>
          <a:graphicData uri="http://schemas.openxmlformats.org/drawingml/2006/table">
            <a:tbl>
              <a:tblPr/>
              <a:tblGrid>
                <a:gridCol w="2507790">
                  <a:extLst>
                    <a:ext uri="{9D8B030D-6E8A-4147-A177-3AD203B41FA5}">
                      <a16:colId xmlns:a16="http://schemas.microsoft.com/office/drawing/2014/main" val="3298965879"/>
                    </a:ext>
                  </a:extLst>
                </a:gridCol>
                <a:gridCol w="2507790">
                  <a:extLst>
                    <a:ext uri="{9D8B030D-6E8A-4147-A177-3AD203B41FA5}">
                      <a16:colId xmlns:a16="http://schemas.microsoft.com/office/drawing/2014/main" val="3305732238"/>
                    </a:ext>
                  </a:extLst>
                </a:gridCol>
                <a:gridCol w="2507790">
                  <a:extLst>
                    <a:ext uri="{9D8B030D-6E8A-4147-A177-3AD203B41FA5}">
                      <a16:colId xmlns:a16="http://schemas.microsoft.com/office/drawing/2014/main" val="392605524"/>
                    </a:ext>
                  </a:extLst>
                </a:gridCol>
                <a:gridCol w="2507790">
                  <a:extLst>
                    <a:ext uri="{9D8B030D-6E8A-4147-A177-3AD203B41FA5}">
                      <a16:colId xmlns:a16="http://schemas.microsoft.com/office/drawing/2014/main" val="1229501822"/>
                    </a:ext>
                  </a:extLst>
                </a:gridCol>
              </a:tblGrid>
              <a:tr h="270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Feature</a:t>
                      </a:r>
                      <a:endParaRPr lang="pl-PL" sz="2000" b="1" dirty="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X-ray Crystallography 💎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/>
                        <a:t>NMR </a:t>
                      </a:r>
                      <a:r>
                        <a:rPr lang="pl-PL" sz="2000" b="1" dirty="0" err="1"/>
                        <a:t>Spectroscopy</a:t>
                      </a:r>
                      <a:r>
                        <a:rPr lang="pl-PL" sz="2000" b="1" dirty="0"/>
                        <a:t> 📻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Cryo</a:t>
                      </a:r>
                      <a:r>
                        <a:rPr lang="pl-PL" sz="2000" b="1" dirty="0"/>
                        <a:t>-EM ❄️🕵️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997901"/>
                  </a:ext>
                </a:extLst>
              </a:tr>
              <a:tr h="47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State of Sample</a:t>
                      </a:r>
                      <a:endParaRPr lang="pl-PL" sz="20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Protein must be </a:t>
                      </a:r>
                      <a:r>
                        <a:rPr lang="pl-PL" sz="2000" b="1"/>
                        <a:t>crystallized</a:t>
                      </a:r>
                      <a:r>
                        <a:rPr lang="pl-PL" sz="2000"/>
                        <a:t> 🧊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Protein in </a:t>
                      </a:r>
                      <a:r>
                        <a:rPr lang="pl-PL" sz="2000" b="1"/>
                        <a:t>solution</a:t>
                      </a:r>
                      <a:r>
                        <a:rPr lang="pl-PL" sz="2000"/>
                        <a:t> 💧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Protein frozen in </a:t>
                      </a:r>
                      <a:r>
                        <a:rPr lang="pl-PL" sz="2000" b="1"/>
                        <a:t>vitrified ice</a:t>
                      </a:r>
                      <a:r>
                        <a:rPr lang="pl-PL" sz="2000"/>
                        <a:t> ❄️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740"/>
                  </a:ext>
                </a:extLst>
              </a:tr>
              <a:tr h="47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Works Best For</a:t>
                      </a:r>
                      <a:endParaRPr lang="pl-PL" sz="20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Medium proteins (10–200 kDa) ✅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Small–medium proteins (&lt; 40 kDa) 🎯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Large complexes (&gt; 150 kDa) 🏛️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639466"/>
                  </a:ext>
                </a:extLst>
              </a:tr>
              <a:tr h="47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Main Output</a:t>
                      </a:r>
                      <a:endParaRPr lang="pl-PL" sz="20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Electron density map</a:t>
                      </a:r>
                      <a:r>
                        <a:rPr lang="pl-PL" sz="2000"/>
                        <a:t> 📡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Distance restraints</a:t>
                      </a:r>
                      <a:r>
                        <a:rPr lang="pl-PL" sz="2000"/>
                        <a:t>, chemical shifts 🔗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Coulomb potential map</a:t>
                      </a:r>
                      <a:r>
                        <a:rPr lang="pl-PL" sz="2000"/>
                        <a:t> 🌫️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501275"/>
                  </a:ext>
                </a:extLst>
              </a:tr>
              <a:tr h="47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Resolution</a:t>
                      </a:r>
                      <a:endParaRPr lang="pl-PL" sz="20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Usually </a:t>
                      </a:r>
                      <a:r>
                        <a:rPr lang="pl-PL" sz="2000" b="1"/>
                        <a:t>high</a:t>
                      </a:r>
                      <a:r>
                        <a:rPr lang="pl-PL" sz="2000"/>
                        <a:t> (1–3 Å) 🔍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Moderate</a:t>
                      </a:r>
                      <a:r>
                        <a:rPr lang="pl-PL" sz="2000"/>
                        <a:t> (depends on data) ⚖️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Can be </a:t>
                      </a:r>
                      <a:r>
                        <a:rPr lang="pl-PL" sz="2000" b="1"/>
                        <a:t>near-atomic</a:t>
                      </a:r>
                      <a:r>
                        <a:rPr lang="pl-PL" sz="2000"/>
                        <a:t> (2–4 Å) ⭐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640622"/>
                  </a:ext>
                </a:extLst>
              </a:tr>
              <a:tr h="47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Key Limitation</a:t>
                      </a:r>
                      <a:endParaRPr lang="pl-PL" sz="20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Requires </a:t>
                      </a:r>
                      <a:r>
                        <a:rPr lang="pl-PL" sz="2000" b="1"/>
                        <a:t>good crystals</a:t>
                      </a:r>
                      <a:r>
                        <a:rPr lang="pl-PL" sz="2000"/>
                        <a:t> ❗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Size limit + slow experiments 🐌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Needs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many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particles</a:t>
                      </a:r>
                      <a:r>
                        <a:rPr lang="pl-PL" sz="2000" dirty="0"/>
                        <a:t> + </a:t>
                      </a:r>
                      <a:r>
                        <a:rPr lang="pl-PL" sz="2000" dirty="0" err="1"/>
                        <a:t>expensive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equipment</a:t>
                      </a:r>
                      <a:r>
                        <a:rPr lang="pl-PL" sz="2000" dirty="0"/>
                        <a:t> 💰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348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658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E05AA8-A413-8248-93DC-4854E0752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5F46F969-4393-CC41-8DBD-EA206F64140D}"/>
              </a:ext>
            </a:extLst>
          </p:cNvPr>
          <p:cNvSpPr/>
          <p:nvPr/>
        </p:nvSpPr>
        <p:spPr>
          <a:xfrm>
            <a:off x="1627927" y="1477108"/>
            <a:ext cx="10329272" cy="4881489"/>
          </a:xfrm>
          <a:prstGeom prst="roundRect">
            <a:avLst>
              <a:gd name="adj" fmla="val 4608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7E4FC29-E5C2-FF7A-68A6-7FFFD7E0CE84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91DC3845-0C34-A519-F4CB-68BDE00FDCC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Structure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measurement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methods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7A94E50-9C8A-3D06-DB77-D0669199377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7A94E50-9C8A-3D06-DB77-D066919937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67219191-8B38-2880-E103-92E66A7A6C7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0C027DB-0082-BB4E-E763-8F17F0E2FE9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7076C1A-AF92-28E1-07D6-8116EDA04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7BA82C7-6CCD-4029-4142-EEC4D998911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6ECAD7A-80D1-902A-50DC-5FD621BBEBD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C85DCED9-218E-C16A-2A22-C500126F5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52A7D4A-8AF3-19FF-EE21-0F75E4326AC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A53827B-6E7F-ECB2-B69B-74395C2A8A31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9703737A-33CB-F6E9-7CFF-9AA843AB0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3CAA725-F5C0-AFDF-E489-6A3DC2980A54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A93D5760-C8F1-EBC1-885E-7424A7B9EF8A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A327EEF4-3CEE-24B0-CAFC-0A6343B2E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356FA84-68B9-61D2-533B-46FF971EF5FD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A36D983-6FF5-CA23-82B8-4EEA8DF922EB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05942570-B449-3EE7-A765-FA5C169BE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A99310E-0F11-A2B2-C513-B95474C5199B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A3B7702-749B-6ED8-011D-EEF4C72A8D96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3FE96F48-A116-61B6-C225-A3AF1C61E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FCE817E6-6C7F-7450-4599-5B3E8F374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65368"/>
              </p:ext>
            </p:extLst>
          </p:nvPr>
        </p:nvGraphicFramePr>
        <p:xfrm>
          <a:off x="1743498" y="1657521"/>
          <a:ext cx="10031160" cy="4300160"/>
        </p:xfrm>
        <a:graphic>
          <a:graphicData uri="http://schemas.openxmlformats.org/drawingml/2006/table">
            <a:tbl>
              <a:tblPr/>
              <a:tblGrid>
                <a:gridCol w="2507790">
                  <a:extLst>
                    <a:ext uri="{9D8B030D-6E8A-4147-A177-3AD203B41FA5}">
                      <a16:colId xmlns:a16="http://schemas.microsoft.com/office/drawing/2014/main" val="3298965879"/>
                    </a:ext>
                  </a:extLst>
                </a:gridCol>
                <a:gridCol w="2507790">
                  <a:extLst>
                    <a:ext uri="{9D8B030D-6E8A-4147-A177-3AD203B41FA5}">
                      <a16:colId xmlns:a16="http://schemas.microsoft.com/office/drawing/2014/main" val="3305732238"/>
                    </a:ext>
                  </a:extLst>
                </a:gridCol>
                <a:gridCol w="2507790">
                  <a:extLst>
                    <a:ext uri="{9D8B030D-6E8A-4147-A177-3AD203B41FA5}">
                      <a16:colId xmlns:a16="http://schemas.microsoft.com/office/drawing/2014/main" val="392605524"/>
                    </a:ext>
                  </a:extLst>
                </a:gridCol>
                <a:gridCol w="2507790">
                  <a:extLst>
                    <a:ext uri="{9D8B030D-6E8A-4147-A177-3AD203B41FA5}">
                      <a16:colId xmlns:a16="http://schemas.microsoft.com/office/drawing/2014/main" val="1229501822"/>
                    </a:ext>
                  </a:extLst>
                </a:gridCol>
              </a:tblGrid>
              <a:tr h="2702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Feature</a:t>
                      </a:r>
                      <a:endParaRPr lang="pl-PL" sz="2000" b="1" dirty="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X-ray Crystallography 💎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/>
                        <a:t>NMR </a:t>
                      </a:r>
                      <a:r>
                        <a:rPr lang="pl-PL" sz="2000" b="1" dirty="0" err="1"/>
                        <a:t>Spectroscopy</a:t>
                      </a:r>
                      <a:r>
                        <a:rPr lang="pl-PL" sz="2000" b="1" dirty="0"/>
                        <a:t> 📻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Cryo</a:t>
                      </a:r>
                      <a:r>
                        <a:rPr lang="pl-PL" sz="2000" b="1" dirty="0"/>
                        <a:t>-EM ❄️🕵️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997901"/>
                  </a:ext>
                </a:extLst>
              </a:tr>
              <a:tr h="47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Strengths</a:t>
                      </a:r>
                      <a:endParaRPr lang="pl-PL" sz="20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Precise atomic detail 🔬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Captures </a:t>
                      </a:r>
                      <a:r>
                        <a:rPr lang="pl-PL" sz="2000" b="1"/>
                        <a:t>dynamics &amp; flexibility</a:t>
                      </a:r>
                      <a:r>
                        <a:rPr lang="pl-PL" sz="2000"/>
                        <a:t> 🌀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Works for </a:t>
                      </a:r>
                      <a:r>
                        <a:rPr lang="pl-PL" sz="2000" dirty="0" err="1"/>
                        <a:t>large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complexes</a:t>
                      </a:r>
                      <a:r>
                        <a:rPr lang="pl-PL" sz="2000" dirty="0"/>
                        <a:t> &amp; </a:t>
                      </a:r>
                      <a:r>
                        <a:rPr lang="pl-PL" sz="2000" dirty="0" err="1"/>
                        <a:t>membrane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proteins</a:t>
                      </a:r>
                      <a:r>
                        <a:rPr lang="pl-PL" sz="2000" dirty="0"/>
                        <a:t> 🧱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238421"/>
                  </a:ext>
                </a:extLst>
              </a:tr>
              <a:tr h="47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Typical Example</a:t>
                      </a:r>
                      <a:endParaRPr lang="pl-PL" sz="20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Enzymes, folded domains 🧩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Flexible proteins, IDPs 🌊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Ribosome, ion channels, viral capsids 🦠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904867"/>
                  </a:ext>
                </a:extLst>
              </a:tr>
              <a:tr h="47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Time Scale</a:t>
                      </a:r>
                      <a:endParaRPr lang="pl-PL" sz="20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Weeks-months depending on crystallization ⏳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Days-weeks per structure 🧯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Days-weeks once grid works 📆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115062"/>
                  </a:ext>
                </a:extLst>
              </a:tr>
              <a:tr h="47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Cost/Access</a:t>
                      </a:r>
                      <a:endParaRPr lang="pl-PL" sz="2000"/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Moderately accessible 🏫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Requires specialized expertise 🎓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Very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expensive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microscopes</a:t>
                      </a:r>
                      <a:r>
                        <a:rPr lang="pl-PL" sz="2000" dirty="0"/>
                        <a:t> 💎</a:t>
                      </a:r>
                    </a:p>
                  </a:txBody>
                  <a:tcPr marL="67552" marR="67552" marT="33776" marB="33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09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7733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1FA3D-69AB-3BF4-4ADD-54B5D8B74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4FAAAF8-A02F-0CFB-E783-93B901A149CF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F57A7BDB-8031-F236-AEC7-0AE49BD2D18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NMR </a:t>
            </a:r>
            <a:r>
              <a:rPr lang="pl-PL" cap="small" spc="300" dirty="0" err="1">
                <a:latin typeface="Cambria" panose="02040503050406030204" pitchFamily="18" charset="0"/>
              </a:rPr>
              <a:t>structural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ensamble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22155D6-EFC4-1F9F-7332-6F02DEECFAF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22155D6-EFC4-1F9F-7332-6F02DEECFA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918F24F-AFC7-40BF-A8D3-FE08EF0F494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0F5B33E-782D-DB59-80AE-80321E979D4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D0C064C-AC35-D63A-2F3D-E0A73E3A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BF365E2-5CFB-B738-A02A-F30E92F124A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84DA7E1-9D4E-735D-65F5-68AF405CC3E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19CF8BC-D58B-9C8C-E4BB-20A401457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FF8FFFC-1A56-1787-D529-7B57350E4640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9778F51-1C94-D30C-4882-3E23AC0E928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9381E784-C5A6-BC9B-CF94-FB7211CE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529056D-7CFE-5829-FA4E-0DA5FB5D7622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EC3627C-C5B0-7B3F-6D76-E212BFBDF23C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B5831F01-CA95-0BA6-0835-5BF54CF86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9B72624-4667-A709-81D9-B9B8D28944FD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9D38289-1F0F-0374-C895-135510CF3D20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6921734F-3922-CA5F-0B89-471515DDA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3B87085-C885-8E5F-9F00-9FA492888EC4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93FD94D-45E0-1C81-E716-E7619B2699F4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4807BE0E-7F6E-1E52-D44E-66BAB5EE0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F6993884-D018-C4D1-718A-8AF4C7282EAA}"/>
              </a:ext>
            </a:extLst>
          </p:cNvPr>
          <p:cNvSpPr/>
          <p:nvPr/>
        </p:nvSpPr>
        <p:spPr>
          <a:xfrm>
            <a:off x="1869984" y="1437090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📚 NMR does *not* produce a single structure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0FD7C862-F138-D229-322B-BAD3F2C5FF10}"/>
              </a:ext>
            </a:extLst>
          </p:cNvPr>
          <p:cNvSpPr/>
          <p:nvPr/>
        </p:nvSpPr>
        <p:spPr>
          <a:xfrm>
            <a:off x="1869984" y="3292022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Results = ensemble of conformers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7109016-9D99-0083-32FE-6975EBC4E26A}"/>
              </a:ext>
            </a:extLst>
          </p:cNvPr>
          <p:cNvSpPr/>
          <p:nvPr/>
        </p:nvSpPr>
        <p:spPr>
          <a:xfrm>
            <a:off x="1869984" y="5146953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Reflects conformational flexibility</a:t>
            </a:r>
          </a:p>
        </p:txBody>
      </p:sp>
      <p:pic>
        <p:nvPicPr>
          <p:cNvPr id="27" name="Obraz 26" descr="Obraz zawierający rysowanie, ilustracja, szkic, clipart&#10;&#10;Zawartość wygenerowana przez AI może być niepoprawna.">
            <a:extLst>
              <a:ext uri="{FF2B5EF4-FFF2-40B4-BE49-F238E27FC236}">
                <a16:creationId xmlns:a16="http://schemas.microsoft.com/office/drawing/2014/main" id="{AB034772-3A69-CED1-1125-1665D57A1F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41719" y="1437090"/>
            <a:ext cx="4702640" cy="48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48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F0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DEA63-1686-DF13-5F88-76ED1CB24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C3D4FA50-67C2-50BC-CE0B-A5D7D42BD8A5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6A9EEC14-AFD4-2917-642A-10ACABB0ADE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Intro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5B344517-5BDA-0D2B-007B-3663C2F266F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5B344517-5BDA-0D2B-007B-3663C2F266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D2E4B6BE-23B7-C0B9-5699-4237ECA59D5D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95BB6EC-0CD7-D344-5019-866C43BDDFF3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13BDE85A-46DD-5A37-61DD-84DD4AFE5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783BD60-C262-18D9-1EC3-E63873DF31B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4DB3555-75B0-D596-EC6E-6EF4C41AAAE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5D23095A-8A6C-1252-BD32-06C75170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E5BE70E5-6B05-2011-A8CA-8EF032C0A2A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9290A924-BF6E-611B-CFD3-2E4383E88E0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7" name="Grafika 26" descr="Laptop z wypełnieniem pełnym">
              <a:extLst>
                <a:ext uri="{FF2B5EF4-FFF2-40B4-BE49-F238E27FC236}">
                  <a16:creationId xmlns:a16="http://schemas.microsoft.com/office/drawing/2014/main" id="{63AF6F43-308B-6387-19CC-D93424492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899B6C85-A46E-F956-64E6-36806E848973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067B20B-8C0E-5DEB-B292-3EB066F96DA1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9" name="Grafika 48" descr="Procesor z wypełnieniem pełnym">
              <a:extLst>
                <a:ext uri="{FF2B5EF4-FFF2-40B4-BE49-F238E27FC236}">
                  <a16:creationId xmlns:a16="http://schemas.microsoft.com/office/drawing/2014/main" id="{F1855E1E-994C-9A66-9269-2F1EE9EE5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D06B9BD-FBAB-B912-F2FB-DB2FBF969FB2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D0FB2D9-8340-BCC9-8ADB-66FB633B0F17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2" name="Grafika 51" descr="Liczydło z wypełnieniem pełnym">
              <a:extLst>
                <a:ext uri="{FF2B5EF4-FFF2-40B4-BE49-F238E27FC236}">
                  <a16:creationId xmlns:a16="http://schemas.microsoft.com/office/drawing/2014/main" id="{E94A7B9C-D810-DD1C-5CDE-E03A88DB7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E9EDE4F1-9E7B-CB06-C394-79C4295BA1CF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15B019D9-ACA8-6FB6-9633-0DD211E3F272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5" name="Grafika 54" descr="Bambus z wypełnieniem pełnym">
              <a:extLst>
                <a:ext uri="{FF2B5EF4-FFF2-40B4-BE49-F238E27FC236}">
                  <a16:creationId xmlns:a16="http://schemas.microsoft.com/office/drawing/2014/main" id="{21DD44DB-907D-121A-ADB7-5F02FD02C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5D7ACDB6-DAD6-FE50-5BA3-E1ED2D936977}"/>
              </a:ext>
            </a:extLst>
          </p:cNvPr>
          <p:cNvSpPr/>
          <p:nvPr/>
        </p:nvSpPr>
        <p:spPr>
          <a:xfrm>
            <a:off x="1545771" y="1370957"/>
            <a:ext cx="9750585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Proteins move, fluctuate, and change shape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0F59AF8C-4CFF-CB45-2828-A895CD4D2627}"/>
              </a:ext>
            </a:extLst>
          </p:cNvPr>
          <p:cNvSpPr/>
          <p:nvPr/>
        </p:nvSpPr>
        <p:spPr>
          <a:xfrm>
            <a:off x="1545771" y="2651117"/>
            <a:ext cx="9750585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🤔 Static structures fail to explain function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449DC407-3E55-20B4-93EA-C1F96A8318B2}"/>
              </a:ext>
            </a:extLst>
          </p:cNvPr>
          <p:cNvSpPr/>
          <p:nvPr/>
        </p:nvSpPr>
        <p:spPr>
          <a:xfrm>
            <a:off x="1545771" y="3931277"/>
            <a:ext cx="9750585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How does motion influence catalysis, binding, and regulation?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6E8EB3CB-3C43-702E-ECF6-EC1C0AF5EF9E}"/>
              </a:ext>
            </a:extLst>
          </p:cNvPr>
          <p:cNvSpPr/>
          <p:nvPr/>
        </p:nvSpPr>
        <p:spPr>
          <a:xfrm>
            <a:off x="1545771" y="5211436"/>
            <a:ext cx="9750585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Molecular Dynamics lets us observe proteins *in action*</a:t>
            </a:r>
          </a:p>
        </p:txBody>
      </p:sp>
    </p:spTree>
    <p:extLst>
      <p:ext uri="{BB962C8B-B14F-4D97-AF65-F5344CB8AC3E}">
        <p14:creationId xmlns:p14="http://schemas.microsoft.com/office/powerpoint/2010/main" val="251275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E3D1F5-ABC9-A0BC-12EF-15187DEC9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ABBCE22-30E5-E8F4-1F8B-C7A282B8DA55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201BD0B8-39EA-2B01-8348-65ACB5DEB7C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Small </a:t>
            </a:r>
            <a:r>
              <a:rPr lang="pl-PL" cap="small" spc="300" dirty="0" err="1">
                <a:latin typeface="Cambria" panose="02040503050406030204" pitchFamily="18" charset="0"/>
              </a:rPr>
              <a:t>Angle</a:t>
            </a:r>
            <a:r>
              <a:rPr lang="pl-PL" cap="small" spc="300" dirty="0">
                <a:latin typeface="Cambria" panose="02040503050406030204" pitchFamily="18" charset="0"/>
              </a:rPr>
              <a:t> X-</a:t>
            </a:r>
            <a:r>
              <a:rPr lang="pl-PL" cap="small" spc="300" dirty="0" err="1">
                <a:latin typeface="Cambria" panose="02040503050406030204" pitchFamily="18" charset="0"/>
              </a:rPr>
              <a:t>ray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Scattering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AC1AD7C-7C50-6F0A-8446-8F572F28DB3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AC1AD7C-7C50-6F0A-8446-8F572F28DB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9CA0643B-1E18-FD16-B8B8-27FDDCD8D3B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9A070B6-1233-AD17-3547-ABD1539628E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CD58419-B7E6-F747-CC48-6CA3AB016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EC9307C-83EF-99E1-0612-F645ECAFCF6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5D22349-A48F-8759-0E3B-74BE0F0BB9C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1EB3934-47EA-7AD1-5A39-BA4584A78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8511A23-5B4D-6FBE-7886-9857B97EF9BD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C730055-878F-8CF9-D39B-7230EC525597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9265297D-6E99-D1FD-7066-9287541E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EF0D0AD-CFBE-6AE6-FE2C-192C329BF53E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F2BB3E08-C9DB-8F73-07BA-EF7EF493259F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CDABA1E2-AFD3-1533-747D-5802D9996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40C6D26-BD78-4D03-0573-BA83D64A6CFA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1A43305-C348-FD02-C76D-81B33F2957D1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9FF6B771-6702-DDC4-CA7A-BF041F516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4EB0A67-F79A-30C9-B43E-8EA8271F6E45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5F0A9BD-10D5-6E55-6AE3-C8048C5E3774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107A3D69-732D-04CC-52D4-7739B1F84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pic>
        <p:nvPicPr>
          <p:cNvPr id="39938" name="Picture 2" descr="Small-Angle X-ray Scattering (SAXS): Probing Nanoscale Structures of ...">
            <a:extLst>
              <a:ext uri="{FF2B5EF4-FFF2-40B4-BE49-F238E27FC236}">
                <a16:creationId xmlns:a16="http://schemas.microsoft.com/office/drawing/2014/main" id="{F94EB385-40D9-7310-EAE9-197DA6AD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66" y="1255771"/>
            <a:ext cx="60198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Anomalous small-angle X-ray scattering for materials chemistry: Trends ...">
            <a:extLst>
              <a:ext uri="{FF2B5EF4-FFF2-40B4-BE49-F238E27FC236}">
                <a16:creationId xmlns:a16="http://schemas.microsoft.com/office/drawing/2014/main" id="{9E874AF0-91CF-2043-0553-0F4B7A3D1A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49" b="40275"/>
          <a:stretch>
            <a:fillRect/>
          </a:stretch>
        </p:blipFill>
        <p:spPr bwMode="auto">
          <a:xfrm>
            <a:off x="4366111" y="4771513"/>
            <a:ext cx="4854575" cy="179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5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DD0587-4626-6610-97DC-970DAB08D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B0ECE33-119F-249D-39A3-50413077A0E7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09BB6BB9-6173-399E-6C31-B2FE4D9E6A4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Size-exclusion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chromatography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91A7D49-6725-9129-3D67-71406555205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91A7D49-6725-9129-3D67-7140655520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CF96C2D-A986-7D43-03A5-32B16958093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690AE228-316E-D26B-747C-D412979DD15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9C47BD8-CD0F-4281-3BFB-9DC3AB492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7302A2C-7975-A512-72CC-DCD68368E2E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2C91A7C-5CBF-E5A2-8D1C-C67F0534EAC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C9AC696-ED9C-7AAF-2D2A-165E56E50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87040CE-87ED-7911-BA2A-1847FDDD3E8F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584145E-8745-0DA8-7681-7A1DBA71248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E239387D-CB62-C1FA-D2A2-0A36FCC9F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D3458B6-642A-E232-4CDC-C7CB1AD6E2B6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0F05925-A925-11CB-1C5D-C00131D87DF6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4DFED9B0-4B89-11D9-9A35-ECFC21F31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79A564D-A61A-ABDC-0D03-3C92C8D89DC5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21BCEDD-AE5E-E98E-1013-AAA5F02F0A32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992F5C97-C3EC-F08C-FC41-B3881404B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75BBD71-F4C4-4E3C-AFE0-468FE5F7CA37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88717CF-6A75-A105-7A34-7628EDE9C2F4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E9816C14-D46C-EDBC-25C9-3E8C7AD56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pic>
        <p:nvPicPr>
          <p:cNvPr id="40962" name="Picture 2" descr="Ion Exchange Chromatography Principles And Methods Ge Healthcare ...">
            <a:extLst>
              <a:ext uri="{FF2B5EF4-FFF2-40B4-BE49-F238E27FC236}">
                <a16:creationId xmlns:a16="http://schemas.microsoft.com/office/drawing/2014/main" id="{07171DE5-93DF-435A-96E1-0122C4CF8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4"/>
          <a:stretch>
            <a:fillRect/>
          </a:stretch>
        </p:blipFill>
        <p:spPr bwMode="auto">
          <a:xfrm>
            <a:off x="3130312" y="1243864"/>
            <a:ext cx="7132013" cy="53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723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9C48E3-62F3-1936-9011-9508F36C9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8B9D01E-853B-B9E0-629A-C4CEDB9D0B4C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B0013E8-CC59-E377-2B6C-3185018C36F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Circular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dichroism</a:t>
            </a:r>
            <a:r>
              <a:rPr lang="pl-PL" cap="small" spc="300" dirty="0">
                <a:latin typeface="Cambria" panose="02040503050406030204" pitchFamily="18" charset="0"/>
              </a:rPr>
              <a:t> in Far-UV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45F7E06-3329-C01E-9374-995A82AFADD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45F7E06-3329-C01E-9374-995A82AFAD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FA0A09D-2962-15EA-EC9A-407255853AC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79C59C6-A06D-FB2F-4A16-D8A5BAA207C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D6967A8-D469-61C0-49E2-2D06C33EE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B1BFC56-9182-F0D4-68EE-CC0626B9F55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238AE54-690F-5631-29C9-6F790301500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1B08511F-2D58-C3A6-1A4A-EBF2A2BC9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A900575-913E-D5AC-6C66-CC066258E74A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0C45F30-27ED-1F33-F323-7868BF5BF7BA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8C8229F5-DD4D-18CA-3747-0E6953557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0CDA17F-AD5D-4414-909A-5D38BB2C30E2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3DD36741-5F06-83FA-A181-BB892813A668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FADBC20D-8832-8007-DFEE-2F9DD0079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1202BEA-C5A1-2C80-8DA5-D6ED6FC76DFF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AE64FC8-00BB-93F2-EB75-31F35B4EC9F8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BAEE6632-0A58-1672-6883-D18280C9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1AAA1AD-9DBE-05B5-EE72-96CA3B5C1ABC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E04BF0E-302B-8FB4-C825-78802F53A0EE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F4EEF668-DCFE-A943-5E49-E4AA563C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pic>
        <p:nvPicPr>
          <p:cNvPr id="43010" name="Picture 2" descr="Circular dichroism (CD) spectra of polypeptides and proteins with some ...">
            <a:extLst>
              <a:ext uri="{FF2B5EF4-FFF2-40B4-BE49-F238E27FC236}">
                <a16:creationId xmlns:a16="http://schemas.microsoft.com/office/drawing/2014/main" id="{B6295BC8-A794-290C-5196-264C75A1F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757" y="1243864"/>
            <a:ext cx="4363254" cy="513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1BD488A5-EBB8-CCBB-B5AC-F7B90DF8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15" y="1366280"/>
            <a:ext cx="4049485" cy="271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>
            <a:extLst>
              <a:ext uri="{FF2B5EF4-FFF2-40B4-BE49-F238E27FC236}">
                <a16:creationId xmlns:a16="http://schemas.microsoft.com/office/drawing/2014/main" id="{A6944FC4-8A75-1643-B18A-1FD71156A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445" y="4163696"/>
            <a:ext cx="2426872" cy="24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921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DE382-0CC9-8800-FB9E-AB4C8156E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D57A40F-8202-4268-D816-B945C4E8088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D5E9475-524B-9602-BEF2-4845EEE62E1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Intrinsically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Disordered</a:t>
            </a:r>
            <a:r>
              <a:rPr lang="pl-PL" cap="small" spc="300" dirty="0">
                <a:latin typeface="Cambria" panose="02040503050406030204" pitchFamily="18" charset="0"/>
              </a:rPr>
              <a:t> Protein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1C88DB6D-A892-105B-F7BF-09C752CEE48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1C88DB6D-A892-105B-F7BF-09C752CEE4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200CFE4-4402-40D5-8155-32BA7E22E82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7423CCB-F228-5A28-C77E-649686721C6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582BAA3-62E4-D549-0E92-6CF6E3BA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CBCBA5C-01AB-BB8B-EE43-A29F7CFBB57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F9579FC-6358-4674-A91B-243025DDEF6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EA76051-1D6A-E60A-27F5-C930D12D2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D210D7F-9157-22C1-4D1C-5A99EF0483C2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3A3B2B4-2889-2D8B-9230-6DF9AEB5BB78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2FBEC77B-1DA8-C319-12C0-85E34B3E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25F0E9A-AC54-9247-5DF1-98D2FB5617CB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BE5DCBF5-2FCF-789C-394C-DC915000D41F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Transfer z wypełnieniem pełnym">
              <a:extLst>
                <a:ext uri="{FF2B5EF4-FFF2-40B4-BE49-F238E27FC236}">
                  <a16:creationId xmlns:a16="http://schemas.microsoft.com/office/drawing/2014/main" id="{BC934658-1AFC-2071-9A17-D4202127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7758A3C-2B8D-DA43-564C-0D50F2916A5C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05AA784-954B-1751-1C64-31DC2C5DEE6B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Kółka ze strzałkami z wypełnieniem pełnym">
              <a:extLst>
                <a:ext uri="{FF2B5EF4-FFF2-40B4-BE49-F238E27FC236}">
                  <a16:creationId xmlns:a16="http://schemas.microsoft.com/office/drawing/2014/main" id="{03B41A31-A4AB-0CE0-1091-3F48481E0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A6F5C0C-9F2D-F2A5-7D61-C01B5E93F538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70C470C-5B77-B1D3-65B7-3113344C5AD3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DNA z wypełnieniem pełnym">
              <a:extLst>
                <a:ext uri="{FF2B5EF4-FFF2-40B4-BE49-F238E27FC236}">
                  <a16:creationId xmlns:a16="http://schemas.microsoft.com/office/drawing/2014/main" id="{724ED8EB-6714-A9D1-1C04-49B45048B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pic>
        <p:nvPicPr>
          <p:cNvPr id="44034" name="Picture 2" descr="Intrinsically Disordered Proteins">
            <a:extLst>
              <a:ext uri="{FF2B5EF4-FFF2-40B4-BE49-F238E27FC236}">
                <a16:creationId xmlns:a16="http://schemas.microsoft.com/office/drawing/2014/main" id="{88896AA5-8395-4B65-5F61-C5CFEC7F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768" y="1984611"/>
            <a:ext cx="7072173" cy="405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ounded Rectangle 2">
            <a:extLst>
              <a:ext uri="{FF2B5EF4-FFF2-40B4-BE49-F238E27FC236}">
                <a16:creationId xmlns:a16="http://schemas.microsoft.com/office/drawing/2014/main" id="{20239E92-8DAE-4C3B-6918-FA7C5FE1B2A8}"/>
              </a:ext>
            </a:extLst>
          </p:cNvPr>
          <p:cNvSpPr/>
          <p:nvPr/>
        </p:nvSpPr>
        <p:spPr>
          <a:xfrm>
            <a:off x="1962443" y="1435971"/>
            <a:ext cx="2679896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🧵 No single stable fold</a:t>
            </a:r>
          </a:p>
        </p:txBody>
      </p:sp>
      <p:sp>
        <p:nvSpPr>
          <p:cNvPr id="30" name="Rounded Rectangle 3">
            <a:extLst>
              <a:ext uri="{FF2B5EF4-FFF2-40B4-BE49-F238E27FC236}">
                <a16:creationId xmlns:a16="http://schemas.microsoft.com/office/drawing/2014/main" id="{CC33F4B0-2E6D-A5A9-C097-A29445C9E130}"/>
              </a:ext>
            </a:extLst>
          </p:cNvPr>
          <p:cNvSpPr/>
          <p:nvPr/>
        </p:nvSpPr>
        <p:spPr>
          <a:xfrm>
            <a:off x="1962443" y="3017520"/>
            <a:ext cx="2679896" cy="144729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Flexible &amp; adaptive binding</a:t>
            </a:r>
          </a:p>
        </p:txBody>
      </p:sp>
      <p:sp>
        <p:nvSpPr>
          <p:cNvPr id="31" name="Rounded Rectangle 4">
            <a:extLst>
              <a:ext uri="{FF2B5EF4-FFF2-40B4-BE49-F238E27FC236}">
                <a16:creationId xmlns:a16="http://schemas.microsoft.com/office/drawing/2014/main" id="{3B56270D-6A3D-AE02-0225-5A4547EE1480}"/>
              </a:ext>
            </a:extLst>
          </p:cNvPr>
          <p:cNvSpPr/>
          <p:nvPr/>
        </p:nvSpPr>
        <p:spPr>
          <a:xfrm>
            <a:off x="1988183" y="4949083"/>
            <a:ext cx="2679896" cy="1552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🎛️ Common in signaling and regulation</a:t>
            </a:r>
          </a:p>
        </p:txBody>
      </p:sp>
    </p:spTree>
    <p:extLst>
      <p:ext uri="{BB962C8B-B14F-4D97-AF65-F5344CB8AC3E}">
        <p14:creationId xmlns:p14="http://schemas.microsoft.com/office/powerpoint/2010/main" val="96660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964A58-E876-A066-159C-94A119B0A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5068FD4-BDD8-64E6-E802-729EFEDAFC3E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B3EB653-C0A8-8E45-57E7-8FCB5267F5B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Binding-induced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motion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E110EBD0-360B-5DBC-77AB-F508C95752D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E110EBD0-360B-5DBC-77AB-F508C95752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E76872B3-6644-B88D-2D0B-221613F70A1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F775812-512F-EA74-DEBC-9EA36553DE9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ADE07A0-7E76-941D-9199-31CFDB0E9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0F614DA-97C4-571D-8249-0D75399AAEB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22A6D57-CD3D-2A5B-6AE4-961F7B65EB5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952D94B-5693-422A-0F9B-E7D8E463A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FB418F8-FAD0-7FCD-84C7-7E61052DA4A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FAD9BE9-9249-6877-8CBD-C9B15DDF0336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5E2B7FBE-6E1E-9AB8-20C6-74A57204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98BF2A7-1207-2934-C9DE-B363E1581876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8D1DEEDC-B4AA-D4DC-6AE0-42EEF3D3BF1A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Transfer z wypełnieniem pełnym">
              <a:extLst>
                <a:ext uri="{FF2B5EF4-FFF2-40B4-BE49-F238E27FC236}">
                  <a16:creationId xmlns:a16="http://schemas.microsoft.com/office/drawing/2014/main" id="{96704720-67CF-D933-7BF5-8175CA1EF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EBA1C9F-FA29-3F13-9D9A-640907AADB3A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0B5B601-475E-EEA9-1323-15D4D25B8C1B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Kółka ze strzałkami z wypełnieniem pełnym">
              <a:extLst>
                <a:ext uri="{FF2B5EF4-FFF2-40B4-BE49-F238E27FC236}">
                  <a16:creationId xmlns:a16="http://schemas.microsoft.com/office/drawing/2014/main" id="{55ACC606-51F3-BC1F-9638-F0A81CA8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F2D7DF3-B80B-2FF8-3016-ADFA7B1A5FFC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04C78C2-0B31-99FE-1B3B-0396B4704AF5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DNA z wypełnieniem pełnym">
              <a:extLst>
                <a:ext uri="{FF2B5EF4-FFF2-40B4-BE49-F238E27FC236}">
                  <a16:creationId xmlns:a16="http://schemas.microsoft.com/office/drawing/2014/main" id="{87AEECFE-0C18-5785-78C9-983DE204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0A1B74B4-DB51-65AE-D0F3-D60AE490BFE6}"/>
              </a:ext>
            </a:extLst>
          </p:cNvPr>
          <p:cNvSpPr/>
          <p:nvPr/>
        </p:nvSpPr>
        <p:spPr>
          <a:xfrm>
            <a:off x="2046849" y="1510523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🎭 Conformational selection vs induced fit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8F1BE120-206E-24D1-2ABB-81CB91B72067}"/>
              </a:ext>
            </a:extLst>
          </p:cNvPr>
          <p:cNvSpPr/>
          <p:nvPr/>
        </p:nvSpPr>
        <p:spPr>
          <a:xfrm>
            <a:off x="7251895" y="1510523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🎚️ Functional states exist in equilibrium</a:t>
            </a:r>
          </a:p>
        </p:txBody>
      </p:sp>
      <p:pic>
        <p:nvPicPr>
          <p:cNvPr id="45058" name="Picture 2" descr="DcpS crystal structures with the cleft-distance and the 'hinge-angle ...">
            <a:extLst>
              <a:ext uri="{FF2B5EF4-FFF2-40B4-BE49-F238E27FC236}">
                <a16:creationId xmlns:a16="http://schemas.microsoft.com/office/drawing/2014/main" id="{52022975-0271-09B2-8848-7E0D869DD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842" y="2720769"/>
            <a:ext cx="8862604" cy="399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07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DCD69-ECC9-FF3C-0020-C18259C50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D6850BA-B4B1-7700-CA2F-9F8AB86C31ED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63239879-3221-1A2E-F148-75D4C62B954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Receptor </a:t>
            </a:r>
            <a:r>
              <a:rPr lang="pl-PL" cap="small" spc="300" dirty="0" err="1">
                <a:latin typeface="Cambria" panose="02040503050406030204" pitchFamily="18" charset="0"/>
              </a:rPr>
              <a:t>response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777A7B5B-D170-053F-18F8-9AA2A6D490B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777A7B5B-D170-053F-18F8-9AA2A6D490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2BCE235-B896-A6C4-5EB4-23D5E5F4552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DE2C3CB-FE75-CFDA-62F5-795671A050A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51FE403-50C7-3CA0-837E-B6D636BFE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72F0FFB-B584-22C4-EEF1-BDEFEA9208E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6CEAC51-5635-3C01-4043-12D68E90DFC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DE4F7AC-0377-6B5A-A15A-A610B4C64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BEA440B-CA1F-5877-B126-284E85E67FAD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9A3BD43-0DBA-0DF7-310D-F5FCF9BBD5EF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0DADD8D0-8052-DA75-D4D8-9A5D03727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CA6D9D1-EF61-843F-B27B-6ADB78B9FC3E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680B1B48-6184-9743-2331-5517FC2802CA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Transfer z wypełnieniem pełnym">
              <a:extLst>
                <a:ext uri="{FF2B5EF4-FFF2-40B4-BE49-F238E27FC236}">
                  <a16:creationId xmlns:a16="http://schemas.microsoft.com/office/drawing/2014/main" id="{6BF0AEA5-F090-050D-4BED-2748FC2D5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5554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C43695A-5829-B3C7-B999-A351FB92131D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BB3FE66-356F-EFE9-6CF1-D0361112C1A4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Kółka ze strzałkami z wypełnieniem pełnym">
              <a:extLst>
                <a:ext uri="{FF2B5EF4-FFF2-40B4-BE49-F238E27FC236}">
                  <a16:creationId xmlns:a16="http://schemas.microsoft.com/office/drawing/2014/main" id="{38349AE7-5283-5F2C-05D9-F9CF0F484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2723647-2FCA-B9F2-6A0A-1D58F4138F40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A81EBFA-396B-9EC3-DE3A-D4B06AA8E0D9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DNA z wypełnieniem pełnym">
              <a:extLst>
                <a:ext uri="{FF2B5EF4-FFF2-40B4-BE49-F238E27FC236}">
                  <a16:creationId xmlns:a16="http://schemas.microsoft.com/office/drawing/2014/main" id="{1ED50E78-1139-ED33-8A86-CC63E2F66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B2F411D9-AD5A-432B-8613-7231DEB8B39E}"/>
              </a:ext>
            </a:extLst>
          </p:cNvPr>
          <p:cNvSpPr/>
          <p:nvPr/>
        </p:nvSpPr>
        <p:spPr>
          <a:xfrm>
            <a:off x="2046849" y="1510523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🎭 </a:t>
            </a:r>
            <a:r>
              <a:rPr lang="pl-PL" dirty="0" err="1"/>
              <a:t>Agonist</a:t>
            </a:r>
            <a:r>
              <a:rPr lang="pl-PL" dirty="0"/>
              <a:t> vs </a:t>
            </a:r>
            <a:r>
              <a:rPr lang="pl-PL" dirty="0" err="1"/>
              <a:t>antagonist</a:t>
            </a:r>
            <a:endParaRPr dirty="0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BC0E5F72-A85B-C8AA-A4E8-6CAB721AF14B}"/>
              </a:ext>
            </a:extLst>
          </p:cNvPr>
          <p:cNvSpPr/>
          <p:nvPr/>
        </p:nvSpPr>
        <p:spPr>
          <a:xfrm>
            <a:off x="7218090" y="1521419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🧲 </a:t>
            </a:r>
            <a:r>
              <a:rPr lang="pl-PL" dirty="0" err="1"/>
              <a:t>Functional</a:t>
            </a:r>
            <a:r>
              <a:rPr lang="pl-PL" dirty="0"/>
              <a:t> </a:t>
            </a:r>
            <a:r>
              <a:rPr lang="pl-PL" dirty="0" err="1"/>
              <a:t>selectivity</a:t>
            </a:r>
            <a:endParaRPr dirty="0"/>
          </a:p>
        </p:txBody>
      </p:sp>
      <p:pic>
        <p:nvPicPr>
          <p:cNvPr id="46082" name="Picture 2" descr="G Protein Coupled Receptors">
            <a:extLst>
              <a:ext uri="{FF2B5EF4-FFF2-40B4-BE49-F238E27FC236}">
                <a16:creationId xmlns:a16="http://schemas.microsoft.com/office/drawing/2014/main" id="{ADA30346-526B-8310-DFD2-B8DDE8551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3" b="8904"/>
          <a:stretch>
            <a:fillRect/>
          </a:stretch>
        </p:blipFill>
        <p:spPr bwMode="auto">
          <a:xfrm>
            <a:off x="3019730" y="2738514"/>
            <a:ext cx="7198238" cy="387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939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C4D802-04B9-3927-07E9-65329A2F9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004EA6C-DBAF-B71B-D9F8-077736101994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D0E0CBA7-E256-BBBA-7E8C-8A63327CE5B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Dynamic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functional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questions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C60D00B-8208-8D09-DF5E-CED43F69D90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C60D00B-8208-8D09-DF5E-CED43F69D9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53A22BE-7090-D108-959C-16C245740F8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DD1C8B6-F5DA-002C-33CA-8FB9022FE76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A9E5F2A-FA09-F1EC-E54E-9231D2670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2DE8736-F388-076F-080E-D992CF3F16C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E0D8102-0A5D-C12F-A9E3-684A3484B35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56F152E-BEE7-6A19-450A-023446397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A53D7DE-6A64-424A-AD21-46E7EEDAD2E8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0D65908-F0A5-D4C8-42F2-E28E804B383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5C336EC8-B016-D696-77A1-C631D04BC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8B572A4-F337-3E30-7008-597977843227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C35BF622-387B-0BD2-EF4E-F72A3E0DB87E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Transfer z wypełnieniem pełnym">
              <a:extLst>
                <a:ext uri="{FF2B5EF4-FFF2-40B4-BE49-F238E27FC236}">
                  <a16:creationId xmlns:a16="http://schemas.microsoft.com/office/drawing/2014/main" id="{BA548D69-7E4C-2559-D63E-C844EBFBE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A9AF4B3-B229-65EC-9911-9B7BDD3C89EF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0EC87A3-62D8-0587-630B-6E4E608683D0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Kółka ze strzałkami z wypełnieniem pełnym">
              <a:extLst>
                <a:ext uri="{FF2B5EF4-FFF2-40B4-BE49-F238E27FC236}">
                  <a16:creationId xmlns:a16="http://schemas.microsoft.com/office/drawing/2014/main" id="{BBA78956-5B0C-9C06-372C-7E201E245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D9F9231-7388-3864-49A5-03D86930EDC4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C075C4B-6789-CFC0-8D69-0245E773A804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DNA z wypełnieniem pełnym">
              <a:extLst>
                <a:ext uri="{FF2B5EF4-FFF2-40B4-BE49-F238E27FC236}">
                  <a16:creationId xmlns:a16="http://schemas.microsoft.com/office/drawing/2014/main" id="{58921B3D-F1DB-7B59-1D20-F46BA41F0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79B8AD-F1E3-E825-79A8-1C15FD149E42}"/>
              </a:ext>
            </a:extLst>
          </p:cNvPr>
          <p:cNvSpPr/>
          <p:nvPr/>
        </p:nvSpPr>
        <p:spPr>
          <a:xfrm>
            <a:off x="2131255" y="1336611"/>
            <a:ext cx="8982222" cy="81222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🎛️ Allostery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782C07-AAAF-13B8-BF93-4F6EE67058DE}"/>
              </a:ext>
            </a:extLst>
          </p:cNvPr>
          <p:cNvSpPr/>
          <p:nvPr/>
        </p:nvSpPr>
        <p:spPr>
          <a:xfrm>
            <a:off x="2131255" y="2616771"/>
            <a:ext cx="8982222" cy="81222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Enzyme catalysis</a:t>
            </a: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F6B13D89-1ACF-4DB0-B2C5-DC6BBD71A1FA}"/>
              </a:ext>
            </a:extLst>
          </p:cNvPr>
          <p:cNvSpPr/>
          <p:nvPr/>
        </p:nvSpPr>
        <p:spPr>
          <a:xfrm>
            <a:off x="2131255" y="3896931"/>
            <a:ext cx="8982222" cy="81222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🚪 Ion channel gating</a:t>
            </a: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838853DD-8A68-B1AF-80D2-F830822FE2B4}"/>
              </a:ext>
            </a:extLst>
          </p:cNvPr>
          <p:cNvSpPr/>
          <p:nvPr/>
        </p:nvSpPr>
        <p:spPr>
          <a:xfrm>
            <a:off x="2131255" y="5177090"/>
            <a:ext cx="8982222" cy="81222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Aggregation and misfolding</a:t>
            </a:r>
          </a:p>
        </p:txBody>
      </p:sp>
    </p:spTree>
    <p:extLst>
      <p:ext uri="{BB962C8B-B14F-4D97-AF65-F5344CB8AC3E}">
        <p14:creationId xmlns:p14="http://schemas.microsoft.com/office/powerpoint/2010/main" val="154767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0203C3-1216-E7BB-1C25-BB882DE3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DFF831F-0BF2-00D1-A86D-91D0B63D5E65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DDDAAE67-45A5-AB20-28AD-B39778AB705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Fluorescence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2DB7753-3774-6994-F466-1010D044B93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2DB7753-3774-6994-F466-1010D044B9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9EECC7D-F8DC-B220-0FE1-B2E996E4027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284EFB8-850A-5796-ADC8-993AF1E545A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18F9123-9F45-B2F9-A63D-42FB9328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B21A345-4124-2157-3979-C0FBCEBCA8E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8DB0546-9B07-3D44-49A2-2EA9A7C83B6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EAD671E-634B-D715-0F5D-6E5435374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A19AE18-B5C8-A6DC-7337-B5196D982E7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9843435-200F-6728-00D4-C47CF824E70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BEAA267C-ACE0-1A27-B3FA-E0CB3F6B7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FB206CC-8603-3518-5ABF-1380F3786493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A3807655-6BF7-3794-82EF-0DA730714811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Transfer z wypełnieniem pełnym">
              <a:extLst>
                <a:ext uri="{FF2B5EF4-FFF2-40B4-BE49-F238E27FC236}">
                  <a16:creationId xmlns:a16="http://schemas.microsoft.com/office/drawing/2014/main" id="{9C546871-A27B-2EA9-F1E8-DA70A6E5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2B72C96-8ED9-3F93-F065-3C6456CF29B7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E071F48-1B42-E340-279C-C00E8824E19F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Kółka ze strzałkami z wypełnieniem pełnym">
              <a:extLst>
                <a:ext uri="{FF2B5EF4-FFF2-40B4-BE49-F238E27FC236}">
                  <a16:creationId xmlns:a16="http://schemas.microsoft.com/office/drawing/2014/main" id="{C2FC3765-B814-2433-3DB2-FF8F35D9A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7D2E386-3083-0A9C-D06E-643B6823B19E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131DF86-5203-8FC4-8546-8FE2F934BCCE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DNA z wypełnieniem pełnym">
              <a:extLst>
                <a:ext uri="{FF2B5EF4-FFF2-40B4-BE49-F238E27FC236}">
                  <a16:creationId xmlns:a16="http://schemas.microsoft.com/office/drawing/2014/main" id="{14CC9259-D950-3FFA-C35E-7B7201601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CEAECB-528F-0C96-B58F-BD6C50D1D481}"/>
              </a:ext>
            </a:extLst>
          </p:cNvPr>
          <p:cNvSpPr/>
          <p:nvPr/>
        </p:nvSpPr>
        <p:spPr>
          <a:xfrm>
            <a:off x="2131255" y="1336611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🎛️ </a:t>
            </a:r>
            <a:r>
              <a:rPr lang="pl-PL" dirty="0" err="1"/>
              <a:t>Aromatic</a:t>
            </a:r>
            <a:r>
              <a:rPr lang="pl-PL" dirty="0"/>
              <a:t> </a:t>
            </a:r>
            <a:r>
              <a:rPr lang="pl-PL" dirty="0" err="1"/>
              <a:t>residues</a:t>
            </a:r>
            <a:r>
              <a:rPr lang="pl-PL" dirty="0"/>
              <a:t> </a:t>
            </a:r>
            <a:r>
              <a:rPr lang="pl-PL" dirty="0" err="1"/>
              <a:t>react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UV </a:t>
            </a:r>
            <a:r>
              <a:rPr lang="pl-PL" dirty="0" err="1"/>
              <a:t>light</a:t>
            </a:r>
            <a:endParaRPr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E9F9C44-01FE-FEC3-EF3C-77FBA343C8BC}"/>
              </a:ext>
            </a:extLst>
          </p:cNvPr>
          <p:cNvSpPr/>
          <p:nvPr/>
        </p:nvSpPr>
        <p:spPr>
          <a:xfrm>
            <a:off x="7396571" y="1336611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⚙️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emit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light</a:t>
            </a:r>
            <a:endParaRPr dirty="0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205A17DF-4F0B-55C8-A989-4F2953E929CC}"/>
              </a:ext>
            </a:extLst>
          </p:cNvPr>
          <p:cNvSpPr/>
          <p:nvPr/>
        </p:nvSpPr>
        <p:spPr>
          <a:xfrm>
            <a:off x="2217770" y="5886840"/>
            <a:ext cx="9750801" cy="75222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🚪 </a:t>
            </a:r>
            <a:r>
              <a:rPr lang="pl-PL" dirty="0"/>
              <a:t>The </a:t>
            </a:r>
            <a:r>
              <a:rPr lang="pl-PL" dirty="0" err="1"/>
              <a:t>light</a:t>
            </a:r>
            <a:r>
              <a:rPr lang="pl-PL" dirty="0"/>
              <a:t> spectrum </a:t>
            </a:r>
            <a:r>
              <a:rPr lang="pl-PL" dirty="0" err="1"/>
              <a:t>depends</a:t>
            </a:r>
            <a:r>
              <a:rPr lang="pl-PL" dirty="0"/>
              <a:t> on the </a:t>
            </a:r>
            <a:r>
              <a:rPr lang="pl-PL" dirty="0" err="1"/>
              <a:t>local</a:t>
            </a:r>
            <a:r>
              <a:rPr lang="pl-PL" dirty="0"/>
              <a:t> environment</a:t>
            </a:r>
            <a:endParaRPr dirty="0"/>
          </a:p>
        </p:txBody>
      </p:sp>
      <p:pic>
        <p:nvPicPr>
          <p:cNvPr id="47106" name="Picture 2" descr="How To Read A Fluorescence Spectrum | AAT Bioquest">
            <a:extLst>
              <a:ext uri="{FF2B5EF4-FFF2-40B4-BE49-F238E27FC236}">
                <a16:creationId xmlns:a16="http://schemas.microsoft.com/office/drawing/2014/main" id="{12C1A5B5-E248-618B-DF12-0221BA0BA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51" y="2606065"/>
            <a:ext cx="7549208" cy="30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13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66F26-8B68-AC78-E23E-5CB6AAFE0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27089B6-08AE-A98D-03E0-B8495CAEEE72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18746FDB-6685-9952-14B1-B569DBC88AE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Fluorescence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66CEB916-924F-7691-EE1E-8709E4EC46D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66CEB916-924F-7691-EE1E-8709E4EC46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5E04A32-E6E7-6C3C-BA3D-687B4B4129E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BD5B569-CFF1-DC76-6924-97F5BA7265B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89DF169-B51D-D294-A768-66F991A54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8EE9787-D0E6-82D3-D1A7-485CBBD43B3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E53AA9E-A6A0-BB81-C4ED-1C5075E82B1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49B3A80-B700-B9DA-CE69-F48188E75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8D42C23-F8C8-2313-454C-BF67D9CA287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A15894C-CD56-3B89-F571-0F75F6F3067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29B464FD-4075-2029-9595-6DE90A606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D929BF8-2C42-1F1E-1FF7-32CC16CBEA81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C3B1B61E-2D89-C4B6-589F-0FD850297FD2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Transfer z wypełnieniem pełnym">
              <a:extLst>
                <a:ext uri="{FF2B5EF4-FFF2-40B4-BE49-F238E27FC236}">
                  <a16:creationId xmlns:a16="http://schemas.microsoft.com/office/drawing/2014/main" id="{3E0ADB03-4D62-80C7-5AE6-53AAF0F98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2123C09-756B-4086-79E7-5DC785A91F51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E463329-CBCD-C387-C778-1CC4F4BC4B49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Kółka ze strzałkami z wypełnieniem pełnym">
              <a:extLst>
                <a:ext uri="{FF2B5EF4-FFF2-40B4-BE49-F238E27FC236}">
                  <a16:creationId xmlns:a16="http://schemas.microsoft.com/office/drawing/2014/main" id="{63605E6C-9FAC-3C21-46C6-FC12A9678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4458D36-C48A-96E6-4DA7-DB99A11CA975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5AED915-751C-34B9-885A-22022D60749B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DNA z wypełnieniem pełnym">
              <a:extLst>
                <a:ext uri="{FF2B5EF4-FFF2-40B4-BE49-F238E27FC236}">
                  <a16:creationId xmlns:a16="http://schemas.microsoft.com/office/drawing/2014/main" id="{39EE6B79-2A84-3819-A1A8-2B26605C5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3F9AC3F2-1782-FBDE-929F-BD39FE799E9B}"/>
              </a:ext>
            </a:extLst>
          </p:cNvPr>
          <p:cNvSpPr/>
          <p:nvPr/>
        </p:nvSpPr>
        <p:spPr>
          <a:xfrm>
            <a:off x="2217770" y="4703059"/>
            <a:ext cx="3878230" cy="75222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🔷</a:t>
            </a:r>
            <a:r>
              <a:rPr dirty="0"/>
              <a:t> </a:t>
            </a:r>
            <a:r>
              <a:rPr lang="pl-PL" dirty="0"/>
              <a:t>Protein </a:t>
            </a:r>
            <a:r>
              <a:rPr lang="pl-PL" dirty="0" err="1"/>
              <a:t>localization</a:t>
            </a:r>
            <a:endParaRPr dirty="0"/>
          </a:p>
        </p:txBody>
      </p:sp>
      <p:pic>
        <p:nvPicPr>
          <p:cNvPr id="49154" name="Picture 2" descr="Fluorescence Microscope - Rs' Science">
            <a:extLst>
              <a:ext uri="{FF2B5EF4-FFF2-40B4-BE49-F238E27FC236}">
                <a16:creationId xmlns:a16="http://schemas.microsoft.com/office/drawing/2014/main" id="{37AE1D66-BA3D-390A-D3D5-D26DD6BF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529" y="1370411"/>
            <a:ext cx="10386923" cy="30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DADD4272-B628-FE9D-576A-51DB06511111}"/>
              </a:ext>
            </a:extLst>
          </p:cNvPr>
          <p:cNvSpPr/>
          <p:nvPr/>
        </p:nvSpPr>
        <p:spPr>
          <a:xfrm>
            <a:off x="7026576" y="4703059"/>
            <a:ext cx="3878230" cy="75222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🔷</a:t>
            </a:r>
            <a:r>
              <a:rPr dirty="0"/>
              <a:t> </a:t>
            </a:r>
            <a:r>
              <a:rPr lang="pl-PL" dirty="0"/>
              <a:t>Protein dynamics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6615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B412C6-1471-D6FA-2250-B697FD0F9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93BC2D8-94E3-9413-0DA7-325419C910EE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03FD2F5B-C66B-EC31-2F78-BC04737E572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Circular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dichroism</a:t>
            </a:r>
            <a:r>
              <a:rPr lang="pl-PL" cap="small" spc="300" dirty="0"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latin typeface="Cambria" panose="02040503050406030204" pitchFamily="18" charset="0"/>
              </a:rPr>
              <a:t>near</a:t>
            </a:r>
            <a:r>
              <a:rPr lang="pl-PL" cap="small" spc="300" dirty="0">
                <a:latin typeface="Cambria" panose="02040503050406030204" pitchFamily="18" charset="0"/>
              </a:rPr>
              <a:t> UV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2A82E982-E316-13C3-44E1-FF2B1A1A900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2A82E982-E316-13C3-44E1-FF2B1A1A90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A8B8F1B-D322-F5D6-7095-D4AE5F3400B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6E717A07-2E4B-44F0-5D04-5981B965D5D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3F973E1-9995-1388-BF40-F5C6DE93B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2A3EF63-0005-C18A-6B78-447D55F5DAE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6661E5A-A1D6-DA33-8B8D-86630299753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84504F4-BEE2-BF5F-F914-E4B2E510D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1C940F7-FAEB-2E7D-226E-DE1FA54E6E1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0D7675A-DD0B-53FB-51EB-5131C3958031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346845D6-4607-BA4E-7597-6A54AAA07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863F41C-477D-BCC3-5734-6BC0ADC9DABD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C4597BE6-8AEC-3702-3AD2-A14400D65630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Transfer z wypełnieniem pełnym">
              <a:extLst>
                <a:ext uri="{FF2B5EF4-FFF2-40B4-BE49-F238E27FC236}">
                  <a16:creationId xmlns:a16="http://schemas.microsoft.com/office/drawing/2014/main" id="{94E326F9-1204-898D-859D-DCE120749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F0845BD-0897-5390-2A3D-53855931C20E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A725F13-B48F-8559-8B94-AFB613C0C8ED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Kółka ze strzałkami z wypełnieniem pełnym">
              <a:extLst>
                <a:ext uri="{FF2B5EF4-FFF2-40B4-BE49-F238E27FC236}">
                  <a16:creationId xmlns:a16="http://schemas.microsoft.com/office/drawing/2014/main" id="{896C2D04-566D-6E3A-AA67-1DB080A0F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A587A22-59A7-0413-19EF-09DB0BDA4107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9E9D01F5-D99F-B191-A166-C3233432FD71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DNA z wypełnieniem pełnym">
              <a:extLst>
                <a:ext uri="{FF2B5EF4-FFF2-40B4-BE49-F238E27FC236}">
                  <a16:creationId xmlns:a16="http://schemas.microsoft.com/office/drawing/2014/main" id="{666BF28D-C935-03F9-0E48-2CDA30197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BBF050-0FE1-CBCA-BA56-8B0432200BB3}"/>
              </a:ext>
            </a:extLst>
          </p:cNvPr>
          <p:cNvSpPr/>
          <p:nvPr/>
        </p:nvSpPr>
        <p:spPr>
          <a:xfrm>
            <a:off x="1582902" y="2852040"/>
            <a:ext cx="3351504" cy="224910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🔷 We </a:t>
            </a:r>
            <a:r>
              <a:rPr lang="pl-PL" sz="2800" dirty="0" err="1"/>
              <a:t>can</a:t>
            </a:r>
            <a:r>
              <a:rPr lang="pl-PL" sz="2800" dirty="0"/>
              <a:t> </a:t>
            </a:r>
            <a:r>
              <a:rPr lang="pl-PL" sz="2800" dirty="0" err="1"/>
              <a:t>measure</a:t>
            </a:r>
            <a:r>
              <a:rPr lang="pl-PL" sz="2800" dirty="0"/>
              <a:t> protein </a:t>
            </a:r>
            <a:r>
              <a:rPr lang="pl-PL" sz="2800" dirty="0" err="1"/>
              <a:t>conformational</a:t>
            </a:r>
            <a:r>
              <a:rPr lang="pl-PL" sz="2800" dirty="0"/>
              <a:t> </a:t>
            </a:r>
            <a:r>
              <a:rPr lang="pl-PL" sz="2800" dirty="0" err="1"/>
              <a:t>changes</a:t>
            </a:r>
            <a:r>
              <a:rPr lang="pl-PL" sz="2800" dirty="0"/>
              <a:t> </a:t>
            </a:r>
            <a:r>
              <a:rPr lang="pl-PL" sz="2800" dirty="0" err="1"/>
              <a:t>also</a:t>
            </a:r>
            <a:r>
              <a:rPr lang="pl-PL" sz="2800" dirty="0"/>
              <a:t> by CD</a:t>
            </a:r>
            <a:endParaRPr dirty="0"/>
          </a:p>
        </p:txBody>
      </p:sp>
      <p:pic>
        <p:nvPicPr>
          <p:cNvPr id="50178" name="Picture 2" descr="Circular Dichroism (CD) Applications - Near UV CD (NUV-CD) of Proteins">
            <a:extLst>
              <a:ext uri="{FF2B5EF4-FFF2-40B4-BE49-F238E27FC236}">
                <a16:creationId xmlns:a16="http://schemas.microsoft.com/office/drawing/2014/main" id="{A9E0E963-B329-6C61-65B0-9253E6B13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479073"/>
            <a:ext cx="6754310" cy="464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649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813A3-3D59-3A82-7114-86D7339F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BDAC951-A9FD-CEAA-4ECB-C69B34F560A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B33C836-866A-A494-E59A-56E1C4CA536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Four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levels</a:t>
            </a:r>
            <a:r>
              <a:rPr lang="pl-PL" cap="small" spc="300" dirty="0">
                <a:latin typeface="Cambria" panose="02040503050406030204" pitchFamily="18" charset="0"/>
              </a:rPr>
              <a:t> of protein </a:t>
            </a:r>
            <a:r>
              <a:rPr lang="pl-PL" cap="small" spc="300" dirty="0" err="1">
                <a:latin typeface="Cambria" panose="02040503050406030204" pitchFamily="18" charset="0"/>
              </a:rPr>
              <a:t>structure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2F9E1CF-A011-3C1F-CC2C-DD524808F7B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2F9E1CF-A011-3C1F-CC2C-DD524808F7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7F8EB3B-FFB6-DF58-598A-BD8A31D7931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7B79F1C-F3CE-F5B4-7ABC-F5FAF785330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75B9275-657C-E19D-8BA0-5F068CA3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A244000-467C-E6E3-6E48-447C61F6784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307B6E0-CB49-709A-253A-D99F6F403D6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E5EE69A-7F17-53F6-0FC9-F672C1975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AA4EE53-1813-4FDE-9C27-57C66F5FDB20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DADA417-BBD3-1644-1863-A94B7818560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058A4AD4-8347-AE23-E75E-77794F91B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44EF4F9-6830-66B5-1012-CE6C490EA19C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471DBA0-DA48-1433-88C0-EC5CF594F6E0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63D79860-4681-354B-F40B-80A7BB71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5554ED4-0E64-3CDE-3F31-EC79F90DB529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4364162-968F-92D6-96BC-B7E779E2A21A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0EA3AFC1-F249-75E5-8EDF-476FFB916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84ADA97-652F-79D5-22E0-1D7CC6545C65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C797D36-C7C8-2ED8-DCEF-4855172F54CD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3F7435D8-9D15-03DE-3F8B-A06EF569C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sp>
        <p:nvSpPr>
          <p:cNvPr id="26" name="Rounded Rectangle 2">
            <a:extLst>
              <a:ext uri="{FF2B5EF4-FFF2-40B4-BE49-F238E27FC236}">
                <a16:creationId xmlns:a16="http://schemas.microsoft.com/office/drawing/2014/main" id="{39878790-36D8-20C0-1C70-5DFB8ED0D7A9}"/>
              </a:ext>
            </a:extLst>
          </p:cNvPr>
          <p:cNvSpPr/>
          <p:nvPr/>
        </p:nvSpPr>
        <p:spPr>
          <a:xfrm>
            <a:off x="1869983" y="1337730"/>
            <a:ext cx="6303345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Primary → sequence</a:t>
            </a:r>
          </a:p>
        </p:txBody>
      </p:sp>
      <p:sp>
        <p:nvSpPr>
          <p:cNvPr id="27" name="Rounded Rectangle 3">
            <a:extLst>
              <a:ext uri="{FF2B5EF4-FFF2-40B4-BE49-F238E27FC236}">
                <a16:creationId xmlns:a16="http://schemas.microsoft.com/office/drawing/2014/main" id="{D0587E87-60DA-8854-E940-150B3B36329C}"/>
              </a:ext>
            </a:extLst>
          </p:cNvPr>
          <p:cNvSpPr/>
          <p:nvPr/>
        </p:nvSpPr>
        <p:spPr>
          <a:xfrm>
            <a:off x="1869983" y="2617890"/>
            <a:ext cx="6303345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🔸 Secondary → α-helix, β-sheet</a:t>
            </a:r>
          </a:p>
        </p:txBody>
      </p:sp>
      <p:sp>
        <p:nvSpPr>
          <p:cNvPr id="28" name="Rounded Rectangle 4">
            <a:extLst>
              <a:ext uri="{FF2B5EF4-FFF2-40B4-BE49-F238E27FC236}">
                <a16:creationId xmlns:a16="http://schemas.microsoft.com/office/drawing/2014/main" id="{C68F0536-8E30-61F3-C615-026C5455189A}"/>
              </a:ext>
            </a:extLst>
          </p:cNvPr>
          <p:cNvSpPr/>
          <p:nvPr/>
        </p:nvSpPr>
        <p:spPr>
          <a:xfrm>
            <a:off x="1869983" y="3898050"/>
            <a:ext cx="6303345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Tertiary → folded domain</a:t>
            </a:r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F8AF56C3-10E4-878B-D798-3BE08F10EBCC}"/>
              </a:ext>
            </a:extLst>
          </p:cNvPr>
          <p:cNvSpPr/>
          <p:nvPr/>
        </p:nvSpPr>
        <p:spPr>
          <a:xfrm>
            <a:off x="1869983" y="5178209"/>
            <a:ext cx="6303345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🔸 Quaternary → multi-chain assembly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44283E-ADD0-9C83-A3B7-7850D86C3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951" y="1175277"/>
            <a:ext cx="3121105" cy="544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90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1015D-2810-6961-C979-190A1D32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7A213A5-9260-0DB7-BA56-633A61529DB2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4D0D9BAC-3466-5EBB-1F6B-5ACBC201EF1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70A941D1-2BA7-B2A3-4A08-1CE6068E1D0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BDA16410-9653-F4DE-467C-950B51AF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FFAD64B-7EF0-E280-F2BE-0FE4AB18BAD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4F3D9804-8E29-A32C-629A-69DDA0A7F3E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8326F427-3B83-7442-414E-DB0775CD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DCDFC30F-C712-D28F-3C36-8A5A3261777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What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is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Molecular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Dynamics?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237A364-E57B-2B81-8F6C-60B9DE357B0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237A364-E57B-2B81-8F6C-60B9DE357B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0A564946-7099-1AA4-FF75-9BB4FB0CBC2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B2C68F2-58BF-6075-0B70-3E2C6727E72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83B6FDCB-D747-C3DE-4B65-C1AF70AE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EA2DD903-9960-3267-182C-BCE6DF67F1B9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6F0D2F2-FE12-C0F1-B7CC-0D75A817C48F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14B4A19-55F2-69A4-B1CD-A3A56F18249E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181DC662-B709-6980-6B88-F2E98EF58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5E9E4361-57EF-1840-C550-67AC8BEA61DE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93A9BC1-D8E2-6683-683E-90FBB376AA98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F8551504-9DCF-19C5-3CD0-0A91D2AE9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983303E4-28CF-18F5-6E5C-7E99CB9BD2F3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6D27C3C7-B659-CF61-294E-39C66CDA3C07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7AE4B1E2-AA2F-0C88-54B7-E23F38EE1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47" name="Rounded Rectangle 2">
            <a:extLst>
              <a:ext uri="{FF2B5EF4-FFF2-40B4-BE49-F238E27FC236}">
                <a16:creationId xmlns:a16="http://schemas.microsoft.com/office/drawing/2014/main" id="{85D4817E-E054-887F-0CC9-035A17D7110A}"/>
              </a:ext>
            </a:extLst>
          </p:cNvPr>
          <p:cNvSpPr/>
          <p:nvPr/>
        </p:nvSpPr>
        <p:spPr>
          <a:xfrm>
            <a:off x="1962521" y="1326744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Solve Newton’s equations iteratively</a:t>
            </a:r>
          </a:p>
        </p:txBody>
      </p:sp>
      <p:sp>
        <p:nvSpPr>
          <p:cNvPr id="48" name="Rounded Rectangle 3">
            <a:extLst>
              <a:ext uri="{FF2B5EF4-FFF2-40B4-BE49-F238E27FC236}">
                <a16:creationId xmlns:a16="http://schemas.microsoft.com/office/drawing/2014/main" id="{02C4F1E7-79F3-0DEC-990C-97E49C3CBFAF}"/>
              </a:ext>
            </a:extLst>
          </p:cNvPr>
          <p:cNvSpPr/>
          <p:nvPr/>
        </p:nvSpPr>
        <p:spPr>
          <a:xfrm>
            <a:off x="1962521" y="2494360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⚛️ Atoms move under interatomic forces</a:t>
            </a:r>
          </a:p>
        </p:txBody>
      </p:sp>
      <p:sp>
        <p:nvSpPr>
          <p:cNvPr id="49" name="Rounded Rectangle 4">
            <a:extLst>
              <a:ext uri="{FF2B5EF4-FFF2-40B4-BE49-F238E27FC236}">
                <a16:creationId xmlns:a16="http://schemas.microsoft.com/office/drawing/2014/main" id="{38971898-7B8B-FCFD-0C28-8A69814474B3}"/>
              </a:ext>
            </a:extLst>
          </p:cNvPr>
          <p:cNvSpPr/>
          <p:nvPr/>
        </p:nvSpPr>
        <p:spPr>
          <a:xfrm>
            <a:off x="1962521" y="3661977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Produces time-dependent structural trajectory</a:t>
            </a:r>
          </a:p>
        </p:txBody>
      </p:sp>
      <p:pic>
        <p:nvPicPr>
          <p:cNvPr id="51" name="Obraz 50" descr="Obraz zawierający Czcionka, biały, pismo odręczne, tekst&#10;&#10;Zawartość wygenerowana przez AI może być niepoprawna.">
            <a:extLst>
              <a:ext uri="{FF2B5EF4-FFF2-40B4-BE49-F238E27FC236}">
                <a16:creationId xmlns:a16="http://schemas.microsoft.com/office/drawing/2014/main" id="{60517169-C7CD-3F51-D036-104BEE82F1A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12015" y="1749228"/>
            <a:ext cx="2544947" cy="1349593"/>
          </a:xfrm>
          <a:prstGeom prst="rect">
            <a:avLst/>
          </a:prstGeom>
        </p:spPr>
      </p:pic>
      <p:pic>
        <p:nvPicPr>
          <p:cNvPr id="53" name="Obraz 52" descr="Obraz zawierający Czcionka, biały, tekst, symbol&#10;&#10;Zawartość wygenerowana przez AI może być niepoprawna.">
            <a:extLst>
              <a:ext uri="{FF2B5EF4-FFF2-40B4-BE49-F238E27FC236}">
                <a16:creationId xmlns:a16="http://schemas.microsoft.com/office/drawing/2014/main" id="{884E02DF-3344-BD0B-9C5E-A7E8BBDA8EF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43480" y="3298623"/>
            <a:ext cx="3082015" cy="1142999"/>
          </a:xfrm>
          <a:prstGeom prst="rect">
            <a:avLst/>
          </a:prstGeom>
        </p:spPr>
      </p:pic>
      <p:pic>
        <p:nvPicPr>
          <p:cNvPr id="55" name="Obraz 54" descr="Obraz zawierający Czcionka, tekst, pismo odręczne, kaligrafia&#10;&#10;Zawartość wygenerowana przez AI może być niepoprawna.">
            <a:extLst>
              <a:ext uri="{FF2B5EF4-FFF2-40B4-BE49-F238E27FC236}">
                <a16:creationId xmlns:a16="http://schemas.microsoft.com/office/drawing/2014/main" id="{D2B9C83F-DBFF-BF45-73D3-A504F70240C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73492" y="4829233"/>
            <a:ext cx="6877045" cy="166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3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7A540-5364-A95C-0DDA-DB4F5B08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902DB74-60FA-D318-929C-7D48916030A6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AB357E34-38C8-EC0C-AC81-4E8CCF13885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08F62B5-E037-CE13-EB68-0EF11D388C7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8988C932-0970-993F-8F9C-1204F290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7B076D1-D115-6FBA-F1EB-0EFE046145D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03D8B56-D694-1086-8181-7BF7022199A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5F24EC46-2DCE-1A87-0C71-21C08299E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ECAF2581-C3DC-6027-19FF-A7F94D26BD0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Force Fields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C8567E4-1331-D51B-8ACE-D9EAF76111C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C8567E4-1331-D51B-8ACE-D9EAF76111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D18D2833-A2BA-BA24-57ED-69B95B575BAA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E093934-029B-8BCC-FE2F-8DFB495DFD3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5A7FC2F0-7555-664D-03AF-09F44B12A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8C0FB1CF-A32C-FBE6-DC42-2526FEDF2C89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76A47CE-E0A8-46C2-3035-C09FDFB9B630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8F418239-8C4F-1ED7-1D8C-B3D5D3B62F65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3B30A959-2596-630B-E165-2CF801AE1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D2CCA9BA-10E5-AC7C-4FBD-BE034F46F1C4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86F4BC6-FA21-02D5-47CE-2E98586894ED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16842EB2-9CCC-74D9-FD51-66083A80B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77A13E65-7CF8-3E18-20B9-167D3AB9A4C7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7A0603D-D670-C008-B72B-F04C0B1401BF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0210F5CA-7851-F50B-BA83-6F3A33ED5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E7550DC1-888E-568C-664D-C2820AC3F9D7}"/>
              </a:ext>
            </a:extLst>
          </p:cNvPr>
          <p:cNvSpPr/>
          <p:nvPr/>
        </p:nvSpPr>
        <p:spPr>
          <a:xfrm>
            <a:off x="2426927" y="2912813"/>
            <a:ext cx="7904871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📦 AMBER, CHARMM, OPLS, GROMOS</a:t>
            </a:r>
            <a:r>
              <a:rPr lang="pl-PL" dirty="0"/>
              <a:t>, …</a:t>
            </a:r>
            <a:endParaRPr dirty="0"/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1EF4FF54-3BFE-1472-F653-7219137E215E}"/>
              </a:ext>
            </a:extLst>
          </p:cNvPr>
          <p:cNvSpPr/>
          <p:nvPr/>
        </p:nvSpPr>
        <p:spPr>
          <a:xfrm>
            <a:off x="7067221" y="4551752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🔬 Derived from QM &amp; experimental energies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44A9EFA-35AB-A44C-DE95-64B3B79A5996}"/>
              </a:ext>
            </a:extLst>
          </p:cNvPr>
          <p:cNvSpPr/>
          <p:nvPr/>
        </p:nvSpPr>
        <p:spPr>
          <a:xfrm>
            <a:off x="1807363" y="4611113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🎚️ Balance between accuracy &amp; speed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FACE2F0-52F2-7391-2589-606D023194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0661" y="1326644"/>
            <a:ext cx="1066458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2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DDDBB-430D-3780-635B-88AC9A9CB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C84201A-5AA3-1B8B-EC8F-72A7C7CC7E33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2A7CB838-A46E-5A84-FEC5-C739C20ABA7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D40BB87F-3301-6A8E-E5C5-8B7F59FD838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4A5F24E9-5EA5-B513-164D-AC974C78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435E205-C99F-76F6-36E1-55D8D995AD3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6994525-7A6D-D7C9-43F0-2D575248A6C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878C0A13-F56D-C900-E406-DF5EBFAA8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BD450B19-008D-DB76-A310-3414E5AC715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MD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workflow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7BA0AF17-9EED-18B5-6A6B-13790B42519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7BA0AF17-9EED-18B5-6A6B-13790B4251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4066D8D2-CD05-57A0-DD68-982E5E90C876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CF85DF7-2F82-9669-43BF-01EC8ECFAF4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F4274FA9-E5BA-9B44-95AC-E0901D131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4EF41BBD-BE78-B4DD-1539-AB5104B6F482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95A1BDA-78D5-35F2-4D3D-919A0470293C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817DDDA4-9EC0-36C7-D1C6-F09B647BF8A3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6811558E-3655-C157-4D53-50CD1C89C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B1D4D2B3-DA99-DAB4-7126-B7AB8E913300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B18104D-7495-6703-61AA-F9300AC0EDF5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7D9C0203-D3CD-23B5-F324-EF29E87AF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EC403E92-1685-F3F7-65C7-C7710D21D4DD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EA8665C-B18B-F843-26CC-EA1DDA12B7C9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CC1AE8A1-1819-CACB-F40C-70996B12F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6C0FAB8-F8C8-C482-ECC3-2E69C59DBDED}"/>
              </a:ext>
            </a:extLst>
          </p:cNvPr>
          <p:cNvSpPr/>
          <p:nvPr/>
        </p:nvSpPr>
        <p:spPr>
          <a:xfrm>
            <a:off x="2212149" y="1426688"/>
            <a:ext cx="3654793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Assign protonation states (pH)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3FC7B6E0-625D-121D-8B38-2CE97ED0CEAB}"/>
              </a:ext>
            </a:extLst>
          </p:cNvPr>
          <p:cNvSpPr/>
          <p:nvPr/>
        </p:nvSpPr>
        <p:spPr>
          <a:xfrm>
            <a:off x="2212149" y="3014672"/>
            <a:ext cx="3654793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💧 Solvate &amp; add ions</a:t>
            </a:r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2EF5A3DA-92D1-F43A-52D4-55A792635BF8}"/>
              </a:ext>
            </a:extLst>
          </p:cNvPr>
          <p:cNvSpPr/>
          <p:nvPr/>
        </p:nvSpPr>
        <p:spPr>
          <a:xfrm>
            <a:off x="2212149" y="4602656"/>
            <a:ext cx="3654793" cy="164994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⬇️ Minimize → 🔄 Equilibrate → ▶️ Production run</a:t>
            </a:r>
          </a:p>
        </p:txBody>
      </p:sp>
      <p:pic>
        <p:nvPicPr>
          <p:cNvPr id="51202" name="Picture 2" descr="Setting up a Molecular Dynamics simulation - Compchems">
            <a:extLst>
              <a:ext uri="{FF2B5EF4-FFF2-40B4-BE49-F238E27FC236}">
                <a16:creationId xmlns:a16="http://schemas.microsoft.com/office/drawing/2014/main" id="{4A9B2FFD-EFA3-3090-F483-E78A9DF78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28" y="1426688"/>
            <a:ext cx="5941743" cy="476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886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901F56-F938-08ED-8CE5-4475B7F09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7D4A7BE-8E26-2019-103E-5F47C55F0B85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88FCB3A7-63BC-F407-C3D9-23C208EF52F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4E2671F7-A22A-EFB4-E45D-901DF16211F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B37DAFA2-1AEB-AEB2-2F49-CEA9723E3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5EB4BC4C-1BC1-A080-6BD8-60D3EE4E33A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D2EA726-F94F-113F-DA40-5BB16F82575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7890C3D1-0092-2FEA-A7DC-96863492D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8E6BFC2F-E928-2B4A-D33A-1C8AD2C7BD5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Why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it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is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hard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DF4486E-A33F-27BC-8370-E11D2A5C3C5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DF4486E-A33F-27BC-8370-E11D2A5C3C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375FD08C-AE6A-486D-C6A6-7042638858D5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1092523-F354-A6A4-FC65-022631C6DA07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774B1321-BA86-59A0-045C-E7257B77C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706D1DF4-F5B8-3002-5A7E-9C0396A89CF3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0607D40-A6E2-14EE-A1BE-9C1E83A8B3B5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8F9834F-7AE4-9F99-D358-BF3E13462F64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22E96872-C181-7AF0-38B1-FB971D0F4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6D4C1736-7D07-919F-4E62-05EF500A8C4E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7E53C70-D6EA-FA00-E3CD-5796012B9DA5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8626BB24-9520-96E5-F31B-14FA11E7C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2C74C580-6F9A-DD01-F02F-201669E7630F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0C0B6D8-A9B7-C895-6C51-55FF1E3DA896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82583691-9B22-A173-DB74-3DA76DE9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A5F49456-A82E-F408-626A-2F66D80C77BF}"/>
              </a:ext>
            </a:extLst>
          </p:cNvPr>
          <p:cNvSpPr/>
          <p:nvPr/>
        </p:nvSpPr>
        <p:spPr>
          <a:xfrm>
            <a:off x="2212148" y="1353541"/>
            <a:ext cx="9027937" cy="95356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⚛️ 10⁵–10⁶ atoms typical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146AF4A0-51A5-A2EF-6B49-0D6657C4E07E}"/>
              </a:ext>
            </a:extLst>
          </p:cNvPr>
          <p:cNvSpPr/>
          <p:nvPr/>
        </p:nvSpPr>
        <p:spPr>
          <a:xfrm>
            <a:off x="2212148" y="2633701"/>
            <a:ext cx="9027937" cy="95356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1–2 fs timestep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243BADE1-3F53-1614-FA3F-8A55B35C08BE}"/>
              </a:ext>
            </a:extLst>
          </p:cNvPr>
          <p:cNvSpPr/>
          <p:nvPr/>
        </p:nvSpPr>
        <p:spPr>
          <a:xfrm>
            <a:off x="2212148" y="3913861"/>
            <a:ext cx="9027937" cy="95356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ns–ms trajectories require 10⁸–10⁹ steps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E8CCC2DE-3E89-DC35-ACD3-0F8F809C9645}"/>
              </a:ext>
            </a:extLst>
          </p:cNvPr>
          <p:cNvSpPr/>
          <p:nvPr/>
        </p:nvSpPr>
        <p:spPr>
          <a:xfrm>
            <a:off x="2212148" y="5194020"/>
            <a:ext cx="9027937" cy="95356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209465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203744-A189-44CB-C0BE-A621D767B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6B875F5-86F5-827F-8DA4-1FCED577910A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3CE0E895-14C5-9F12-7840-F061E37965F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C560361C-08B6-BD91-304A-6F445644709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C540DEB8-E75D-65E3-C776-1B2EFC62D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CB6B2229-01A7-1289-C40B-8D8A48F317A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31F0BA34-9591-5557-5633-672A47DAC5A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F7AA02FC-2119-1AFB-5A84-D231EAE3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9DCE5E5C-6155-0C66-AAB2-891492140B0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Speeding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up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E30C9A4-6E89-E179-C0D2-721E25DADDD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E30C9A4-6E89-E179-C0D2-721E25DADD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8EC42B56-8EE4-71DE-C8EB-91A50FEC7EBF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8CAB600-4763-8AC9-875C-9954C7F37CE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56E43B03-1CBA-B934-3FF4-B141F4163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5BDD57CE-1415-0D9F-EBEB-C6653ECD3B7D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C0E8666-F2BF-4648-9203-CF1AD92A6D2B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83755DBA-776B-94AA-748E-1C9E40A354A1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BFF1AC00-63E5-603D-D933-EC5F8E401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B532C930-F17B-AAF9-848F-015B2D8DB049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0071BB3-E9D5-CB61-B95C-241DE27034E2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A5B5C049-6099-77B8-206C-31F07B29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3794997C-2891-B7F7-98D1-BD0D63A84D98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CDA152B-36A1-2D4F-2D54-DCC37C3C7122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4DE2B335-C33A-27E7-1E78-56ADE42A9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96E6C14-A0AF-BDD2-2F79-0D149E0BC5F5}"/>
              </a:ext>
            </a:extLst>
          </p:cNvPr>
          <p:cNvSpPr/>
          <p:nvPr/>
        </p:nvSpPr>
        <p:spPr>
          <a:xfrm>
            <a:off x="2212148" y="1763185"/>
            <a:ext cx="7733709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💧 Implicit solvent (remove explicit water)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C4D93B26-39D7-C379-0ABE-C993884A14E5}"/>
              </a:ext>
            </a:extLst>
          </p:cNvPr>
          <p:cNvSpPr/>
          <p:nvPr/>
        </p:nvSpPr>
        <p:spPr>
          <a:xfrm>
            <a:off x="2212148" y="3043345"/>
            <a:ext cx="7733709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✂️ Cutoffs &amp; constraints</a:t>
            </a:r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5231CB9E-7B0A-F0D8-8D26-FB41FBBB08F2}"/>
              </a:ext>
            </a:extLst>
          </p:cNvPr>
          <p:cNvSpPr/>
          <p:nvPr/>
        </p:nvSpPr>
        <p:spPr>
          <a:xfrm>
            <a:off x="2212148" y="4323505"/>
            <a:ext cx="7733709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Hardware acceleration (GPUs)</a:t>
            </a:r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92955E85-7D9F-9A83-BCB2-DD028C7C115E}"/>
              </a:ext>
            </a:extLst>
          </p:cNvPr>
          <p:cNvSpPr/>
          <p:nvPr/>
        </p:nvSpPr>
        <p:spPr>
          <a:xfrm>
            <a:off x="2212147" y="5618217"/>
            <a:ext cx="7733709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🔲 </a:t>
            </a:r>
            <a:r>
              <a:rPr dirty="0"/>
              <a:t> </a:t>
            </a:r>
            <a:r>
              <a:rPr lang="pl-PL" dirty="0"/>
              <a:t>On-</a:t>
            </a:r>
            <a:r>
              <a:rPr lang="pl-PL" dirty="0" err="1"/>
              <a:t>latice</a:t>
            </a:r>
            <a:r>
              <a:rPr lang="pl-PL" dirty="0"/>
              <a:t> </a:t>
            </a:r>
            <a:r>
              <a:rPr lang="pl-PL" dirty="0" err="1"/>
              <a:t>calculation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9025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D044C-506F-22AF-505E-2B862975D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8EE5905-1C53-0EEB-3BBD-76FDB5DBCC6F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E4ABF76-0515-EFE5-02D4-01D6A857F9B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3DEA0567-FDDE-A9CE-99F8-84D9C1F9D60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8D72CD19-3915-004E-7683-466A57614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0D35049F-33EE-5921-4CD2-2E358B5160A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E48ED04-A355-F5CC-911A-C7D41EBDE70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69B9DD7B-C9F3-E38E-5F0D-189E99BB8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7B3B4F9F-A929-7F43-1EC6-58C751FF145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Coarse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graining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6037A97-4292-AE9E-E545-2BAA85DB306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6037A97-4292-AE9E-E545-2BAA85DB30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FC36106A-5C96-1E9E-94E8-0101D16D5D8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A23BF6F-21EB-CEE9-C5D0-C6DFFC631C94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B8EA6001-B6C0-37BE-3AC5-7D295299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5ED413FB-A626-91FF-6A30-7FB055637017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B465376-C55E-6EEB-E30B-8B7D0A8DEC98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4ECE01A-7AAF-2FB3-B4AC-CBF0E48FA3DE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1307A6F6-FF54-77C0-B8F8-B634732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2457CF3C-EA1D-3230-90F3-B812A207D8AA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71704F2-392C-2088-0D4F-858209FA75A2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0E940B56-0612-E84C-69E6-191CA33FF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B13C1AAC-CC55-6040-5101-2FA5D9EF35E1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6CB597B-7557-73C6-CE32-70DB1530A061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38AA3034-4769-2DFD-8977-7EF4F3CC1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EE5DF205-7B37-904F-92A6-6F72633E57E3}"/>
              </a:ext>
            </a:extLst>
          </p:cNvPr>
          <p:cNvSpPr/>
          <p:nvPr/>
        </p:nvSpPr>
        <p:spPr>
          <a:xfrm>
            <a:off x="2089052" y="1521419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⚫ Groups atoms → beads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F56BA428-B92B-210D-2123-C3D2AC947692}"/>
              </a:ext>
            </a:extLst>
          </p:cNvPr>
          <p:cNvSpPr/>
          <p:nvPr/>
        </p:nvSpPr>
        <p:spPr>
          <a:xfrm>
            <a:off x="2089052" y="3284979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⏩ Longer timescales, less detail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4A56E10D-C48D-064B-0C3A-25C809258A88}"/>
              </a:ext>
            </a:extLst>
          </p:cNvPr>
          <p:cNvSpPr/>
          <p:nvPr/>
        </p:nvSpPr>
        <p:spPr>
          <a:xfrm>
            <a:off x="2089052" y="5048538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🧰 E.g., </a:t>
            </a:r>
            <a:r>
              <a:rPr lang="pl-PL" dirty="0"/>
              <a:t>CABS, UNRES, </a:t>
            </a:r>
            <a:r>
              <a:rPr dirty="0"/>
              <a:t>MARTINI model</a:t>
            </a:r>
          </a:p>
        </p:txBody>
      </p:sp>
      <p:pic>
        <p:nvPicPr>
          <p:cNvPr id="52226" name="Picture 2">
            <a:extLst>
              <a:ext uri="{FF2B5EF4-FFF2-40B4-BE49-F238E27FC236}">
                <a16:creationId xmlns:a16="http://schemas.microsoft.com/office/drawing/2014/main" id="{C5DE4ED2-3842-3632-BB5C-247E663D9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473" y="1521419"/>
            <a:ext cx="4501583" cy="466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148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22560-ED12-DA55-2E06-FD003D56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7533457-4BA2-F728-55B0-8E9DB2A72B70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8A3DAEDD-F42F-53F8-72A6-EBB69044219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B361CB2-3EC2-70F9-1A82-5E0798CB321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0D096575-A34A-2D9F-5CF9-761DB3F27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72BB5833-4FA9-2F08-EA47-5A7B02BB96F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F2372248-0383-D0B9-5245-78887256EDB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438EE8AF-D982-FC45-7761-44B7D3315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F9D75475-849A-7935-E18D-72C43AC5CCF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Timescales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again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7A0B17A-ABC7-9D82-49AF-DF74BC48728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7A0B17A-ABC7-9D82-49AF-DF74BC4872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6C59B1FF-AA8B-ED2D-6A6D-97B2EE0A5A4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D61ADD0-116D-1F63-BE39-6EAE25FD0A5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8910FACD-A7F1-61ED-5BEE-B36324475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FDC4E0D5-3FDB-08DE-EF15-22B85DF78D51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1B6653A-3EC1-2E6C-147A-B2F5DCFFF7E8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FBD9E143-0742-D3FE-26BC-56C1369CE9C8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2833AB24-A421-54DC-2569-49A54DDA1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F36C4516-3A62-1D10-EF58-8A67CCF93D1F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A99455E-E5D6-87FD-D859-8A09AACC1A95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7A4BB37C-C7D9-B4B8-8F2D-684BCB17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6280ADA1-964C-565F-B4EF-F40BE9726F56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C30E894-8E54-1F6F-AA45-F757B11F46BC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B2C96938-7677-48CB-9F8F-1AAD277CE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ABDB53D2-B850-F2F5-E22E-66C10733EC19}"/>
              </a:ext>
            </a:extLst>
          </p:cNvPr>
          <p:cNvSpPr/>
          <p:nvPr/>
        </p:nvSpPr>
        <p:spPr>
          <a:xfrm>
            <a:off x="2342271" y="1435971"/>
            <a:ext cx="2915818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QM: fs–ps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AEE44AEB-0880-8724-03FD-6FC350FC8F5C}"/>
              </a:ext>
            </a:extLst>
          </p:cNvPr>
          <p:cNvSpPr/>
          <p:nvPr/>
        </p:nvSpPr>
        <p:spPr>
          <a:xfrm>
            <a:off x="2342271" y="2716131"/>
            <a:ext cx="2915818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🔬 Atomistic MD: ns–µs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5807EF59-1A28-55B4-0B9B-078FFB702A5B}"/>
              </a:ext>
            </a:extLst>
          </p:cNvPr>
          <p:cNvSpPr/>
          <p:nvPr/>
        </p:nvSpPr>
        <p:spPr>
          <a:xfrm>
            <a:off x="2342271" y="3996291"/>
            <a:ext cx="2915818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⏩ Coarse-grained: µs–ms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DBE5AFD4-129C-F73D-77D6-6DFC549B4EE2}"/>
              </a:ext>
            </a:extLst>
          </p:cNvPr>
          <p:cNvSpPr/>
          <p:nvPr/>
        </p:nvSpPr>
        <p:spPr>
          <a:xfrm>
            <a:off x="2342271" y="5276450"/>
            <a:ext cx="2915818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🐢 Elastic networks: ms–s</a:t>
            </a: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2594C8E7-88AE-53CA-EA67-9B485D8B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011" y="1805735"/>
            <a:ext cx="63500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098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40C540-5ECC-CA0B-5547-DEE3D16F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22289CC-467C-FAA4-9E6C-DF3DB57EB01B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3C8B5C45-D195-9DDC-5DEE-2EACDB20B82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062139DA-E8E0-4BE0-C683-5419A64BD57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619FBBF5-A449-A3FC-7F63-42271506E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58D1B08-D0A6-9C7C-5E2A-0FE215BC6A7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BF67CA7-FE75-3149-EEC2-0BFBF19340A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6758AAE6-0EB6-D1E2-058B-3D6C85068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74F2DCDD-7DF7-58FC-1674-60F90ED8B32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Anfinsen’s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principle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&amp;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Levintahal’s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paradox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D16E90FD-DF3E-6984-CDA9-46922652A55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D16E90FD-DF3E-6984-CDA9-46922652A5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02E0FA03-6D07-A03C-4B25-313A02D930B5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FE527E7-F877-664E-E11A-4D18B77BA9F9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C97B45C7-D997-9857-3DCA-1F8153BDE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B559B56A-7118-CA7C-3BDC-2712E09E1843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E2A7654-8A41-5FFA-F16A-8DC9EFD36BE2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CDB50404-778C-C170-F4E9-A3DB43E88FE1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9E8112B2-C2CE-8F49-85D7-F3DA18778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907D71BF-7478-6F4D-4BEE-F0784212ED74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75B08A2-CD57-14B1-9DE0-5A150858A971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863DDA38-3C33-06D9-DD74-CED9409ED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097DB28F-D17C-03AA-5CF5-62EE79E770B4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933C8A2-24F8-640A-51ED-FAA61D924380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C0E50774-4454-EFCA-3B02-F718D1A18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58B2DD8A-140F-AF12-B785-F227DAA31D4E}"/>
              </a:ext>
            </a:extLst>
          </p:cNvPr>
          <p:cNvSpPr/>
          <p:nvPr/>
        </p:nvSpPr>
        <p:spPr>
          <a:xfrm>
            <a:off x="2596686" y="2070059"/>
            <a:ext cx="8573062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♻️ Sequence determines native structure</a:t>
            </a: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6447B4E7-4D58-068D-5B62-7A61CC4AA34F}"/>
              </a:ext>
            </a:extLst>
          </p:cNvPr>
          <p:cNvSpPr/>
          <p:nvPr/>
        </p:nvSpPr>
        <p:spPr>
          <a:xfrm>
            <a:off x="2596686" y="3868167"/>
            <a:ext cx="8573062" cy="127064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</a:t>
            </a:r>
            <a:r>
              <a:rPr lang="pl-PL" dirty="0" err="1"/>
              <a:t>Exploring</a:t>
            </a:r>
            <a:r>
              <a:rPr lang="pl-PL" dirty="0"/>
              <a:t> </a:t>
            </a:r>
            <a:r>
              <a:rPr lang="pl-PL" dirty="0" err="1"/>
              <a:t>conformations</a:t>
            </a:r>
            <a:r>
              <a:rPr lang="pl-PL" dirty="0"/>
              <a:t> „on </a:t>
            </a:r>
            <a:r>
              <a:rPr lang="pl-PL" dirty="0" err="1"/>
              <a:t>random</a:t>
            </a:r>
            <a:r>
              <a:rPr lang="pl-PL" dirty="0"/>
              <a:t>”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take</a:t>
            </a:r>
            <a:r>
              <a:rPr lang="pl-PL" dirty="0"/>
              <a:t> </a:t>
            </a:r>
            <a:r>
              <a:rPr lang="pl-PL" dirty="0" err="1"/>
              <a:t>longer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the </a:t>
            </a:r>
            <a:r>
              <a:rPr lang="pl-PL" dirty="0" err="1"/>
              <a:t>age</a:t>
            </a:r>
            <a:r>
              <a:rPr lang="pl-PL" dirty="0"/>
              <a:t> of the </a:t>
            </a:r>
            <a:r>
              <a:rPr lang="pl-PL" dirty="0" err="1"/>
              <a:t>Univerese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9339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5DB9BD-B651-EA32-257C-4CE79A551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A2A93EB-BCBC-51D2-9B6A-D4A1EFBFFF63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45E60D95-1B4E-B74F-4212-7FDE3D3CC1F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0528D30-D4FF-C3BA-919D-28CBA184A44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3CFD8BF8-EDB3-BA89-BED2-8915EC4E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260E0D6-9362-81B7-B41B-D9530301A50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E82D772-33CA-2373-0592-3B55B75899A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DB84E21C-ACB0-E7E1-577D-4978710E6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ABE9B62B-73AA-834A-12F6-12F5D0ED15B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Energy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landscape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&amp;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Folding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funnel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6FCA1B1A-20D5-C08E-1AC4-72CE38183F4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6FCA1B1A-20D5-C08E-1AC4-72CE38183F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AB6C888B-2E69-FC61-53C5-728CCE70F0F0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D19EAB8-2A10-D03D-77D3-3DC1B961D27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9268D430-C83A-152A-1385-F567BB13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ED61F298-400C-2006-0E4F-8A61655F7F24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E7A6942-C504-229B-69FD-0BAFDA90011A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78E501C3-66B6-5709-F4A2-E723C654FB85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1B395A29-6793-256B-7687-FCE6C2EFB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45562D56-430C-2068-8430-D2E082589EDB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10F5BBB-55FD-4FCE-837E-BFD447BB9D1B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996F0A41-E98D-E335-B4C4-4FA57E247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B05EE00F-885B-38D1-56E9-2CFCDA98B8B2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96D548D-A88C-FAD9-3016-744F6B16524D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01C303FA-D72D-CE13-34D5-77919FBD1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E5F50E90-1518-D55A-0A3B-F729B223D252}"/>
              </a:ext>
            </a:extLst>
          </p:cNvPr>
          <p:cNvSpPr/>
          <p:nvPr/>
        </p:nvSpPr>
        <p:spPr>
          <a:xfrm>
            <a:off x="2212149" y="1506425"/>
            <a:ext cx="3393540" cy="147094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🕳️ Proteins fold by minimizing free energy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8E300CAE-6763-8DC7-D249-24BD3DCDB743}"/>
              </a:ext>
            </a:extLst>
          </p:cNvPr>
          <p:cNvSpPr/>
          <p:nvPr/>
        </p:nvSpPr>
        <p:spPr>
          <a:xfrm>
            <a:off x="2212149" y="3633251"/>
            <a:ext cx="339354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🔽 Funnel landscape model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3793C168-8B74-7202-BF13-1561471B1700}"/>
              </a:ext>
            </a:extLst>
          </p:cNvPr>
          <p:cNvSpPr/>
          <p:nvPr/>
        </p:nvSpPr>
        <p:spPr>
          <a:xfrm>
            <a:off x="2212149" y="5386412"/>
            <a:ext cx="339354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Multiple metastable states</a:t>
            </a:r>
          </a:p>
        </p:txBody>
      </p:sp>
      <p:pic>
        <p:nvPicPr>
          <p:cNvPr id="54276" name="Picture 4" descr="Protein Folding Funnel :: Behance">
            <a:extLst>
              <a:ext uri="{FF2B5EF4-FFF2-40B4-BE49-F238E27FC236}">
                <a16:creationId xmlns:a16="http://schemas.microsoft.com/office/drawing/2014/main" id="{147FE7A3-2331-C0A5-8889-38061EC31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43" y="1448193"/>
            <a:ext cx="60198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7982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178BB-758B-0E57-2832-381CD02BA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17A09D8-551F-CD89-5042-8E18FA70DA93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9599FDC2-5217-F3EE-9E5E-2AF6F321EE3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C2817E68-EF82-7BD0-5FF3-6530BC04528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433DCA24-0179-4FB7-BF41-A2EA37429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94BD9F1-CC52-E290-3833-B80F2091F54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2560FAD-317C-4B7C-8890-4FBB7A6FFED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283930FA-053A-C6A5-0A0B-BB6996C16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3ECF2097-1365-D324-4B2C-6397D9B3801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Simulated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annealing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E5C3EAD-EB2B-25CD-6F2E-00B4E37B682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E5C3EAD-EB2B-25CD-6F2E-00B4E37B68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1F92EF5E-CB1C-7528-E76F-E361282E0A2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666130C-AF6C-8513-65FB-E4D8D04B5F88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413A6AA9-2CBD-667A-38D3-DAD6E0DFA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A636091D-5524-CE7B-9B8A-75DED052B5A7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C6111C5-99F4-CFCC-4C08-83CFF6F7E75B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C0E0459-3A13-36FE-2180-A429C45ED744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B8081713-2872-BE4B-3653-D40B21E1B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1B082E61-B62D-2AAA-A5C2-00375EA2E704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A479798-9785-D694-1B42-C7CE67EE4AA8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2748CE78-468C-75DB-66C5-5F8D888DD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81F61132-3572-FA57-1AF9-D10C6CEC66C6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13981BD-2A8A-876B-6D1A-229AE7328529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97DBB1F7-485F-E76B-1BB7-EBF976EBF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pic>
        <p:nvPicPr>
          <p:cNvPr id="55300" name="Picture 4" descr="Principle of the simulated annealing algorithm. | Download Scientific ...">
            <a:extLst>
              <a:ext uri="{FF2B5EF4-FFF2-40B4-BE49-F238E27FC236}">
                <a16:creationId xmlns:a16="http://schemas.microsoft.com/office/drawing/2014/main" id="{ABF18925-603E-3E19-17BE-5752B0E03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505" y="1411493"/>
            <a:ext cx="7084842" cy="494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859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811C6B-DF17-C025-0D0D-71627FA01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0E766D0-348B-A9D6-1248-975D8CB6C616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74EF5E33-1BB7-533F-834A-BC0B843F3E3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Structural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motifs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A993F7D-90CA-505B-845A-1186CF2CD52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A993F7D-90CA-505B-845A-1186CF2CD5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3BBDD8D-AF45-D29A-74AF-FCD436BFA84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CF0D292F-EED8-0258-ED79-0B1E8E8EA71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3F564ED-4EC1-C8B7-5BE4-92D63364F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C58BF38-6DB8-4B66-51FB-BC50A4D536B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435EF73-2E37-47E8-3711-36A5A1C33DF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9C8334D-2E2A-1D66-C0F9-4E42222BC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E083B65-5FDF-F3CF-AEED-7D02006185F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C7E3527-8EB2-E6E7-4E11-D4704D315E4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9FADC41D-0CA4-F604-3239-0AAED93BC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6BF2D20-5441-5441-EA1A-7C3CFA5F2B9C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5EF53F35-AB7F-BC87-6657-0C858CED96BA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19343066-EB0B-2230-E061-C7F972B04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C0379F1-A47F-A4FA-3D4B-80DFA1E96079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1FA23BD-8D7B-974C-4DF3-D481C2DA29A4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5DB0B6D6-5D15-9AC9-521F-DABC0E4E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9AA0248-EC80-6931-45CA-1B32359C3979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2DE22CF-0830-A92F-A847-2AF4F62BBCED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1227238C-0085-A91F-DE6F-73CB2752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8DCE1E93-957D-B08D-8DA9-7DA9726108F7}"/>
              </a:ext>
            </a:extLst>
          </p:cNvPr>
          <p:cNvSpPr/>
          <p:nvPr/>
        </p:nvSpPr>
        <p:spPr>
          <a:xfrm>
            <a:off x="2032782" y="1353541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🌀 α-helix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B6E5A70F-AEDC-477F-F555-538B44627DD6}"/>
              </a:ext>
            </a:extLst>
          </p:cNvPr>
          <p:cNvSpPr/>
          <p:nvPr/>
        </p:nvSpPr>
        <p:spPr>
          <a:xfrm>
            <a:off x="7310056" y="1337730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β-hairpin / β-sheet</a:t>
            </a:r>
          </a:p>
        </p:txBody>
      </p:sp>
      <p:pic>
        <p:nvPicPr>
          <p:cNvPr id="23556" name="Picture 4">
            <a:extLst>
              <a:ext uri="{FF2B5EF4-FFF2-40B4-BE49-F238E27FC236}">
                <a16:creationId xmlns:a16="http://schemas.microsoft.com/office/drawing/2014/main" id="{77647864-8CBB-9D70-8079-28820F521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29" y="2851858"/>
            <a:ext cx="7006674" cy="37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962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0F1FE1-CC98-06D0-02F7-F51C452BF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5774FC8-411E-1CB8-C895-2ADEBFA7BE94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DC94450F-3B08-FAC7-5795-B9AFBE91687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C997C58-D919-1F94-9EBD-522C0CD74E1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7CE98C36-2035-FB65-D249-5B13D2DDE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EA14B0A9-BB63-1CFA-387E-F33B3F6D1B2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BBAC1017-4D1E-7BEC-355D-65AD853D67E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EFD7F0FD-B12A-7637-03FA-2B3DDEA08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B228D297-650E-C44E-CEEB-0A14D6AE8CA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Umbrella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Sampling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7841BE80-A3C6-3EEF-E2F9-AF4BA0FED41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7841BE80-A3C6-3EEF-E2F9-AF4BA0FED4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8E02C2F9-D5A6-1B03-AB54-D2F9D597EB69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8D0CDB3-9183-9193-1AC3-CC2A33EB0CD7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D5A2433C-E56D-3D94-F16C-2A7837002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D72F3439-D2F4-59D3-4C4F-931253264120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BFA2542-CE5D-C9B2-B0B4-3CF9FAC5EA0E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53BA43B4-AB41-2137-3110-033899DDBB11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108E5097-813A-BA00-A686-E99040826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B22B3B41-321C-482E-DCEE-1A8ACEDF4A7B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38AC3E7-83DA-871E-DD61-E4482B6BBF0D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5F85F30B-ADB3-2227-DE06-51BC562E0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423C0B76-B4C7-2F9E-F37C-000FD92E5DD3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438BDBA-9D49-D4E3-10F9-64494C4BDCBD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057CE1FE-3C04-ED75-BB6C-C57268FA4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pic>
        <p:nvPicPr>
          <p:cNvPr id="56322" name="Picture 2" descr="Schematic representation of umbrella sampling algorithm.">
            <a:extLst>
              <a:ext uri="{FF2B5EF4-FFF2-40B4-BE49-F238E27FC236}">
                <a16:creationId xmlns:a16="http://schemas.microsoft.com/office/drawing/2014/main" id="{B75D7C48-BA19-0A12-228A-76EC4D9D6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505" y="1251585"/>
            <a:ext cx="5240020" cy="546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814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480A61-9273-4442-D0B9-08F27979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831695B-AB8F-02AA-D585-9A4A816A2510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AD496795-CC04-CC9B-924C-6DB1913AC00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18816DCC-2246-CA92-A10B-0C3991A9BEC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E656CAB2-9BA5-6637-FB13-4738C93D0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F1872AD-55B0-E25A-5D41-83CE7956F81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304FFC2-8BC0-1476-0E7C-70E26F0C4FE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29EAB614-22D1-6785-CAF3-B2A3CFFDF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880BC5A5-25CF-AEAE-C8E8-7F3A3255C4C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Replica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Exchange MD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F88FB53-6EAB-3053-7D3F-E0CBCDA4D4F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F88FB53-6EAB-3053-7D3F-E0CBCDA4D4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79BA1AD0-509A-893B-8CC1-D6B529B3709F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60CBD06-93A2-BDBB-F34D-5E57339535DF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0F887CD5-88CF-4C81-D34A-9144E67F3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EB8CD1F0-4C62-071E-6824-27BD117DC21B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513E065-E99C-A0BF-0BBE-0EA9588735A0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6D598D9F-3BAA-4BD9-48CC-28F74B89425B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0252C796-9B8A-E416-61CD-DB5DA880D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FADD4E76-6752-A81E-89D6-3DFF5F8DB3D2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3665BAE-8A93-AD7E-BBA2-6C0D00164F94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1CEDD292-F699-6C4C-066F-1E58D46CC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4D447205-6C01-C770-11C0-A110B0591311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49EED7B-0E06-3C2A-2069-8E2ACB04D8AD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B407C5D4-54F6-0876-3015-FFBA16247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pic>
        <p:nvPicPr>
          <p:cNvPr id="57346" name="Picture 2" descr="Illustration of the (a) replica-exchange method and (b)... | Download ...">
            <a:extLst>
              <a:ext uri="{FF2B5EF4-FFF2-40B4-BE49-F238E27FC236}">
                <a16:creationId xmlns:a16="http://schemas.microsoft.com/office/drawing/2014/main" id="{399E5756-86EE-A8EE-030C-9CA4A24B6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27" y="1701674"/>
            <a:ext cx="9905988" cy="41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282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8CA912-D77A-76CE-9B7C-25104EDE4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E842262-BEB6-CECC-263D-463A97EB2AF5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B3930EAB-7658-9F6B-4436-2BCBB787AEB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DD90DE4A-8091-80F8-4EB6-F5244510A89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04889833-AE66-725D-FC7E-BACF24BFA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783E54A1-99E8-28FF-1849-BFEB16B61EA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A62BC989-5A4C-805F-7AD5-8070907155E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DA168012-2F6C-3BA7-AFF5-6E708AA06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739EAC81-C84C-393C-2C6E-C6E127DC4E5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Transition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path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sampling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C27D192-76A6-5831-58DA-65FC3229077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C27D192-76A6-5831-58DA-65FC322907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FE8D57FB-4FAA-C6AB-5479-084A15F61320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7C1DB1F-4435-A1F5-95D9-694A5C055769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A19F5BDA-510B-9768-172D-5C6731529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A4148D4D-D09F-8808-C2D7-3374D706C006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2E0A12F-B6F6-97EF-50EF-2FD78AD5FF39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9D04106F-2F4A-0823-568B-EEC738BBB74F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28242055-781A-2B42-CF9B-8944D0D6F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D5A88769-DD01-1AAC-8AAB-F949551A9EBC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5E9501C-AD4E-059C-1DE1-B5855E234066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AB07FEE3-5130-A700-8AC2-0D9EF1CE7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5BC680EE-2061-D6A8-B2B4-FFB7B1C2C91E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ACCFE75-EB9C-1894-A7AE-DD95AE8E69CC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2D314D3C-74D4-B82A-1ABC-F9B83183B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pic>
        <p:nvPicPr>
          <p:cNvPr id="58370" name="Picture 2" descr="PPT - Chemical Kinetics : rate of a chemical reaction PowerPoint ...">
            <a:extLst>
              <a:ext uri="{FF2B5EF4-FFF2-40B4-BE49-F238E27FC236}">
                <a16:creationId xmlns:a16="http://schemas.microsoft.com/office/drawing/2014/main" id="{36E3D414-12B4-1D4F-03FB-D92520FEB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9" b="-113"/>
          <a:stretch>
            <a:fillRect/>
          </a:stretch>
        </p:blipFill>
        <p:spPr bwMode="auto">
          <a:xfrm>
            <a:off x="2484958" y="1242745"/>
            <a:ext cx="8267114" cy="53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260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D4EF74-CA15-F7F7-9672-8C57586BF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55D5284-C9D3-D786-BB35-B9A55AD4CAA0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7A6303CC-CC58-47D8-88D7-7CE02F502A4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17FDDE59-666E-83DE-9347-49D04CA527C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F91B9614-ED91-6BC7-DA5D-D543E18D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CCF65E6-0009-CD2F-BB61-101A9BB88B3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DA7B8165-95EF-B4F0-78BC-3D1665F7FCA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FBA1B809-AD40-294F-FEE3-FD6E96BCF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CBC009DC-04BE-F63B-3FBA-1ECCEE516FD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Speeding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up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by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Deep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Learning?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78BDFA5-EEC2-F71A-F669-88EC04555BC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78BDFA5-EEC2-F71A-F669-88EC04555BC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1CCA8A67-ACD7-9E3E-393D-E9CD6A142DEF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D82280B-DABB-E79D-9842-59B1A0A8722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47B162AC-FA3D-03FC-7033-475A56455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6261B317-0AEA-B434-0C4A-9C7C915277AF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8481F59-9A4C-8894-20B3-BDA82AFAD624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CE7AB3B-F9F2-FA60-D20B-868ABAB2FD83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572FD591-DB05-B3F2-829C-75497185C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70A9B76A-B987-42E4-3B60-96E2B070A155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53BE499-4A9E-E22C-0C6D-88DD33866BCB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1D3209C0-6A3F-7EDB-E0BF-42D2DDB64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BF07FC05-C7F7-CF8F-6283-ED5E61DB6D9F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0C31E49-356B-F6B3-D9D8-E7C3D4F8986A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4222FED4-9A1F-88AE-8B0C-F7B17A86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75E78D4F-CBEC-9AAF-E906-6034511CA2CB}"/>
              </a:ext>
            </a:extLst>
          </p:cNvPr>
          <p:cNvSpPr/>
          <p:nvPr/>
        </p:nvSpPr>
        <p:spPr>
          <a:xfrm>
            <a:off x="2060915" y="1604960"/>
            <a:ext cx="8489853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Neural force fields (MACE, ANI, NequIP)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935B43AC-C797-0A98-B2A3-F4B047FA7B4C}"/>
              </a:ext>
            </a:extLst>
          </p:cNvPr>
          <p:cNvSpPr/>
          <p:nvPr/>
        </p:nvSpPr>
        <p:spPr>
          <a:xfrm>
            <a:off x="2060915" y="2885120"/>
            <a:ext cx="8489853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🔮 Generative trajectory prediction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75893F06-80D0-48B2-7CC5-B964593697D6}"/>
              </a:ext>
            </a:extLst>
          </p:cNvPr>
          <p:cNvSpPr/>
          <p:nvPr/>
        </p:nvSpPr>
        <p:spPr>
          <a:xfrm>
            <a:off x="2060915" y="4165280"/>
            <a:ext cx="8489853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🌉 Learned coarse-graining</a:t>
            </a:r>
          </a:p>
        </p:txBody>
      </p:sp>
    </p:spTree>
    <p:extLst>
      <p:ext uri="{BB962C8B-B14F-4D97-AF65-F5344CB8AC3E}">
        <p14:creationId xmlns:p14="http://schemas.microsoft.com/office/powerpoint/2010/main" val="1276114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8E6D15-76D6-1E92-47A9-252DF0817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2A2729F-89DE-D525-01C3-BD5B70AF451F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31D29FF4-A5C9-DF7D-110A-61EEF8656C1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7BDD6A55-A850-27AE-7C7B-B458C5BFF35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3EEE459C-FD31-5CBC-5118-A85F58AC5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75EAF29A-B181-4F60-27FA-9FECCF171E8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14B1EC89-9C1B-7C11-3FE2-1CD2C17E172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AC25F403-7BE2-C085-4C8C-3336EB650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2721B733-678C-4C2F-9CFC-CE8CF49C737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Trajectory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analysis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66FA050-9074-B38D-FA40-740573B2C2A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66FA050-9074-B38D-FA40-740573B2C2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AAEA3FEA-B703-15E9-A327-8CD13834DE01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41148EC-D6D3-1786-73C2-3110E93057A1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6FE33E53-6371-2583-EB0B-AB807A01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9FA2DF2F-A6EF-15EC-97BD-DD3F76E9C3FC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6D3F1DB-FF5A-FA7A-5C57-FD582F0CDA26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1E361F24-D244-379B-F7B5-880C123F3493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Kółka ze strzałkami z wypełnieniem pełnym">
              <a:extLst>
                <a:ext uri="{FF2B5EF4-FFF2-40B4-BE49-F238E27FC236}">
                  <a16:creationId xmlns:a16="http://schemas.microsoft.com/office/drawing/2014/main" id="{C8B07FAC-E13A-8CE5-9DBC-369FA4945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4F3D9B0B-6DAB-8415-487D-2FD912BC164F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79FA33D-7A5D-3F99-5B2E-5EF047DC7214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8" name="Grafika 27" descr="Transfer z wypełnieniem pełnym">
              <a:extLst>
                <a:ext uri="{FF2B5EF4-FFF2-40B4-BE49-F238E27FC236}">
                  <a16:creationId xmlns:a16="http://schemas.microsoft.com/office/drawing/2014/main" id="{7C4BAAFA-DABB-8C1F-C0F8-BA369E360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C50E2C45-7645-7430-B92F-EA0D7F4A0314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5869B01-6040-C6E9-FF09-B586F1D5FC94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DNA z wypełnieniem pełnym">
              <a:extLst>
                <a:ext uri="{FF2B5EF4-FFF2-40B4-BE49-F238E27FC236}">
                  <a16:creationId xmlns:a16="http://schemas.microsoft.com/office/drawing/2014/main" id="{DC03857F-1C59-1813-4F81-83007E95C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DDD14178-79AB-DD1C-9166-4F0FF7589909}"/>
              </a:ext>
            </a:extLst>
          </p:cNvPr>
          <p:cNvSpPr/>
          <p:nvPr/>
        </p:nvSpPr>
        <p:spPr>
          <a:xfrm>
            <a:off x="2074985" y="1815251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RMSD &amp; RMSF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5B464183-132F-619D-404C-1E9302420E8D}"/>
              </a:ext>
            </a:extLst>
          </p:cNvPr>
          <p:cNvSpPr/>
          <p:nvPr/>
        </p:nvSpPr>
        <p:spPr>
          <a:xfrm>
            <a:off x="2074985" y="3095411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Contact maps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6CEE22E9-F8A5-0184-6817-43AC01EDC5AB}"/>
              </a:ext>
            </a:extLst>
          </p:cNvPr>
          <p:cNvSpPr/>
          <p:nvPr/>
        </p:nvSpPr>
        <p:spPr>
          <a:xfrm>
            <a:off x="2074985" y="4375571"/>
            <a:ext cx="4572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💦 Hydrogen bond networks</a:t>
            </a:r>
          </a:p>
        </p:txBody>
      </p:sp>
      <p:pic>
        <p:nvPicPr>
          <p:cNvPr id="8" name="Obraz 7" descr="Obraz zawierający tekst, zrzut ekranu, diagram, linia&#10;&#10;Zawartość wygenerowana przez AI może być niepoprawna.">
            <a:extLst>
              <a:ext uri="{FF2B5EF4-FFF2-40B4-BE49-F238E27FC236}">
                <a16:creationId xmlns:a16="http://schemas.microsoft.com/office/drawing/2014/main" id="{6E2C8984-8C78-B621-9BA0-3831193056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8263" y="1656403"/>
            <a:ext cx="5222678" cy="391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5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E813D-BE25-AF12-790C-B349CA9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C164DB-5018-D2D1-5A23-F7FC3944D16D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07B47D7-E53E-7FBF-04DA-3FB433B09D8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Gromacs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93433F1-3FEA-FE41-E0FE-914BB99AC31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3C7CB81-FA56-404B-0277-00E4965466A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3CE7D50-F339-80D7-E45F-8A67AC7D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E69F72D-F2AC-081A-E631-CB8026607C9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B5B0DC3-4767-D741-A9D9-9C4E4EA957A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AB60865-EC47-B6CC-3162-1F19431E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F699C95-5150-9259-A839-C0BC5F5A27EE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674BD44-3EEA-93CF-12D2-D05439C94987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65B5F894-17E9-6E13-1934-E4222BA98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DDF3EC1-3B85-FED0-D0ED-CC80A8098B79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F22FAB34-530F-352F-0DC3-C8BD036A0320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F1C40368-E425-CE23-219B-2CE33EFAA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31BB1E21-686C-6316-815A-32046173CB2D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B5AAB62-FB2D-0A3D-EDDA-F066F39BDEC2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E9DA8295-0CEA-ED23-5121-050522159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43AF219-E941-F97F-E6F4-E1B09212CBC5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D1DE7C57-7E36-F656-B04B-014D6B7DCD0F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48B9F334-AEAC-E4C5-B3D3-9FDDC99CB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pic>
        <p:nvPicPr>
          <p:cNvPr id="4098" name="Picture 2" descr="Setup Gromacs On AWS ParallelCluster 🧬 - Sean Smith 🚀">
            <a:extLst>
              <a:ext uri="{FF2B5EF4-FFF2-40B4-BE49-F238E27FC236}">
                <a16:creationId xmlns:a16="http://schemas.microsoft.com/office/drawing/2014/main" id="{A7B23DFD-CEA3-1137-1347-52E2E39B5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766" y="1359777"/>
            <a:ext cx="47752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2">
            <a:extLst>
              <a:ext uri="{FF2B5EF4-FFF2-40B4-BE49-F238E27FC236}">
                <a16:creationId xmlns:a16="http://schemas.microsoft.com/office/drawing/2014/main" id="{E94EB9E9-62D8-A57B-3D65-D46045B08879}"/>
              </a:ext>
            </a:extLst>
          </p:cNvPr>
          <p:cNvSpPr/>
          <p:nvPr/>
        </p:nvSpPr>
        <p:spPr>
          <a:xfrm>
            <a:off x="1730940" y="1359777"/>
            <a:ext cx="4572000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🚀 </a:t>
            </a:r>
            <a:r>
              <a:rPr lang="pl-PL" sz="2800" dirty="0" err="1"/>
              <a:t>Optimized</a:t>
            </a:r>
            <a:r>
              <a:rPr lang="pl-PL" sz="2800" dirty="0"/>
              <a:t> for </a:t>
            </a:r>
            <a:r>
              <a:rPr lang="pl-PL" sz="2800" dirty="0" err="1"/>
              <a:t>speed</a:t>
            </a:r>
            <a:endParaRPr dirty="0"/>
          </a:p>
        </p:txBody>
      </p:sp>
      <p:sp>
        <p:nvSpPr>
          <p:cNvPr id="35" name="Rounded Rectangle 2">
            <a:extLst>
              <a:ext uri="{FF2B5EF4-FFF2-40B4-BE49-F238E27FC236}">
                <a16:creationId xmlns:a16="http://schemas.microsoft.com/office/drawing/2014/main" id="{7E9DC5DF-D58A-A044-A94B-0899A31A6CF8}"/>
              </a:ext>
            </a:extLst>
          </p:cNvPr>
          <p:cNvSpPr/>
          <p:nvPr/>
        </p:nvSpPr>
        <p:spPr>
          <a:xfrm>
            <a:off x="1730940" y="2239742"/>
            <a:ext cx="4572000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🧱 Focus on </a:t>
            </a:r>
            <a:r>
              <a:rPr lang="pl-PL" sz="2800" dirty="0" err="1"/>
              <a:t>biomolecules</a:t>
            </a:r>
            <a:endParaRPr dirty="0"/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BBC5A911-0B2A-7C25-2C28-73030C2458A0}"/>
              </a:ext>
            </a:extLst>
          </p:cNvPr>
          <p:cNvSpPr/>
          <p:nvPr/>
        </p:nvSpPr>
        <p:spPr>
          <a:xfrm>
            <a:off x="1730940" y="3119707"/>
            <a:ext cx="4572000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🔧 User-</a:t>
            </a:r>
            <a:r>
              <a:rPr lang="pl-PL" sz="2800" dirty="0" err="1"/>
              <a:t>friendly</a:t>
            </a:r>
            <a:r>
              <a:rPr lang="pl-PL" sz="2800" dirty="0"/>
              <a:t> </a:t>
            </a:r>
            <a:r>
              <a:rPr lang="pl-PL" sz="2800" dirty="0" err="1"/>
              <a:t>workflows</a:t>
            </a:r>
            <a:endParaRPr dirty="0"/>
          </a:p>
        </p:txBody>
      </p:sp>
      <p:sp>
        <p:nvSpPr>
          <p:cNvPr id="37" name="Rounded Rectangle 2">
            <a:extLst>
              <a:ext uri="{FF2B5EF4-FFF2-40B4-BE49-F238E27FC236}">
                <a16:creationId xmlns:a16="http://schemas.microsoft.com/office/drawing/2014/main" id="{F37A1419-2FA4-F198-BC67-E05698671C6B}"/>
              </a:ext>
            </a:extLst>
          </p:cNvPr>
          <p:cNvSpPr/>
          <p:nvPr/>
        </p:nvSpPr>
        <p:spPr>
          <a:xfrm>
            <a:off x="1730940" y="3999672"/>
            <a:ext cx="4572000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🖥️ Highly </a:t>
            </a:r>
            <a:r>
              <a:rPr lang="pl-PL" sz="2800" dirty="0" err="1"/>
              <a:t>parallelized</a:t>
            </a:r>
            <a:endParaRPr dirty="0"/>
          </a:p>
        </p:txBody>
      </p:sp>
      <p:sp>
        <p:nvSpPr>
          <p:cNvPr id="38" name="Rounded Rectangle 2">
            <a:extLst>
              <a:ext uri="{FF2B5EF4-FFF2-40B4-BE49-F238E27FC236}">
                <a16:creationId xmlns:a16="http://schemas.microsoft.com/office/drawing/2014/main" id="{C0B29FCC-FFFD-3B9E-C1A1-CF0D900903EC}"/>
              </a:ext>
            </a:extLst>
          </p:cNvPr>
          <p:cNvSpPr/>
          <p:nvPr/>
        </p:nvSpPr>
        <p:spPr>
          <a:xfrm>
            <a:off x="1730940" y="4879637"/>
            <a:ext cx="4572000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🧪 </a:t>
            </a:r>
            <a:r>
              <a:rPr lang="pl-PL" sz="2800" dirty="0" err="1"/>
              <a:t>Rich</a:t>
            </a:r>
            <a:r>
              <a:rPr lang="pl-PL" sz="2800" dirty="0"/>
              <a:t> set of </a:t>
            </a:r>
            <a:r>
              <a:rPr lang="pl-PL" sz="2800" dirty="0" err="1"/>
              <a:t>force</a:t>
            </a:r>
            <a:r>
              <a:rPr lang="pl-PL" sz="2800" dirty="0"/>
              <a:t> </a:t>
            </a:r>
            <a:r>
              <a:rPr lang="pl-PL" sz="2800" dirty="0" err="1"/>
              <a:t>fields</a:t>
            </a:r>
            <a:r>
              <a:rPr lang="pl-PL" sz="2800" dirty="0"/>
              <a:t> </a:t>
            </a:r>
            <a:endParaRPr dirty="0"/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4A9360F4-D27E-EEDF-6DC2-4FFCEE519483}"/>
              </a:ext>
            </a:extLst>
          </p:cNvPr>
          <p:cNvSpPr/>
          <p:nvPr/>
        </p:nvSpPr>
        <p:spPr>
          <a:xfrm>
            <a:off x="1730939" y="5759602"/>
            <a:ext cx="9742603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💧 </a:t>
            </a:r>
            <a:r>
              <a:rPr lang="pl-PL" sz="2800" dirty="0" err="1"/>
              <a:t>Excellent</a:t>
            </a:r>
            <a:r>
              <a:rPr lang="pl-PL" sz="2800" dirty="0"/>
              <a:t> </a:t>
            </a:r>
            <a:r>
              <a:rPr lang="pl-PL" sz="2800" dirty="0" err="1"/>
              <a:t>water</a:t>
            </a:r>
            <a:r>
              <a:rPr lang="pl-PL" sz="2800" dirty="0"/>
              <a:t> and </a:t>
            </a:r>
            <a:r>
              <a:rPr lang="pl-PL" sz="2800" dirty="0" err="1"/>
              <a:t>membrane</a:t>
            </a:r>
            <a:r>
              <a:rPr lang="pl-PL" sz="2800" dirty="0"/>
              <a:t> </a:t>
            </a:r>
            <a:r>
              <a:rPr lang="pl-PL" sz="2800" dirty="0" err="1"/>
              <a:t>simulation</a:t>
            </a:r>
            <a:r>
              <a:rPr lang="pl-PL" sz="2800" dirty="0"/>
              <a:t> performance</a:t>
            </a:r>
            <a:endParaRPr dirty="0"/>
          </a:p>
        </p:txBody>
      </p:sp>
      <p:sp>
        <p:nvSpPr>
          <p:cNvPr id="41" name="Rounded Rectangle 2">
            <a:extLst>
              <a:ext uri="{FF2B5EF4-FFF2-40B4-BE49-F238E27FC236}">
                <a16:creationId xmlns:a16="http://schemas.microsoft.com/office/drawing/2014/main" id="{7F01FBEA-B699-6B96-845A-4EC728227182}"/>
              </a:ext>
            </a:extLst>
          </p:cNvPr>
          <p:cNvSpPr/>
          <p:nvPr/>
        </p:nvSpPr>
        <p:spPr>
          <a:xfrm>
            <a:off x="6901543" y="4879637"/>
            <a:ext cx="4572000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🌍 Active </a:t>
            </a:r>
            <a:r>
              <a:rPr lang="pl-PL" sz="2800" dirty="0" err="1"/>
              <a:t>community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56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7A901F-E10B-0DC6-F01D-AF8074948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4488591-F0A4-2A03-33AB-990CAFF08F5F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6C10DCCF-D37A-A4F9-0726-63858EFA341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LAMMPS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8545788F-E3EA-6E01-7410-D5B6C1686A1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8545788F-E3EA-6E01-7410-D5B6C1686A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EC347186-12FC-1260-962C-5E42DE6CDB8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65039F1-8C5F-C648-83BA-262D2A5C986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C68A27F6-6252-3703-1F3D-A0BECA65F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E45DF0C-2F90-E8C0-CDC4-B321D51C0C8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D251720-1688-E822-7C35-E3F87CDC332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066F85B5-8202-5E37-75C7-58BA812B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331D398-05ED-5C16-9D21-EB4F636266FE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E7D443F9-2873-E114-BC39-A43FDF165883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F1524814-4931-0E56-E0FA-BCD7B681D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6EBBC2E4-8C0E-4891-800C-E8FCE67AF267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250944CF-BC8C-D22F-43C7-7BB607CCD4C2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918379BF-7E37-D808-703E-FB73BF4B9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765BE325-1A98-EB11-1AB1-2AA377004BCC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AFC90D9-EE26-7C9F-DFAE-27619BA6C2AA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163B1CDF-E56D-EBB1-9B34-9349D4936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5403572-3F2F-35EC-83EA-4BC129BA16D0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F628C4E-B786-4C2E-4F6F-869589757BB8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2C1A9CFD-72E2-8F84-5882-3E79A7CFA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sp>
        <p:nvSpPr>
          <p:cNvPr id="32" name="Rounded Rectangle 2">
            <a:extLst>
              <a:ext uri="{FF2B5EF4-FFF2-40B4-BE49-F238E27FC236}">
                <a16:creationId xmlns:a16="http://schemas.microsoft.com/office/drawing/2014/main" id="{B4379369-22A8-1AA9-1C8A-D003FD9C657B}"/>
              </a:ext>
            </a:extLst>
          </p:cNvPr>
          <p:cNvSpPr/>
          <p:nvPr/>
        </p:nvSpPr>
        <p:spPr>
          <a:xfrm>
            <a:off x="1730939" y="1359777"/>
            <a:ext cx="5268395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🧠 </a:t>
            </a:r>
            <a:r>
              <a:rPr lang="pl-PL" sz="2800" dirty="0" err="1"/>
              <a:t>Designed</a:t>
            </a:r>
            <a:r>
              <a:rPr lang="pl-PL" sz="2800" dirty="0"/>
              <a:t> for materials science</a:t>
            </a:r>
            <a:endParaRPr dirty="0"/>
          </a:p>
        </p:txBody>
      </p:sp>
      <p:sp>
        <p:nvSpPr>
          <p:cNvPr id="35" name="Rounded Rectangle 2">
            <a:extLst>
              <a:ext uri="{FF2B5EF4-FFF2-40B4-BE49-F238E27FC236}">
                <a16:creationId xmlns:a16="http://schemas.microsoft.com/office/drawing/2014/main" id="{6D45DA80-1898-51D8-1EF0-1E03C10D1A87}"/>
              </a:ext>
            </a:extLst>
          </p:cNvPr>
          <p:cNvSpPr/>
          <p:nvPr/>
        </p:nvSpPr>
        <p:spPr>
          <a:xfrm>
            <a:off x="1730939" y="2239742"/>
            <a:ext cx="5270273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🔌 Highly </a:t>
            </a:r>
            <a:r>
              <a:rPr lang="pl-PL" sz="2800" dirty="0" err="1"/>
              <a:t>modular</a:t>
            </a:r>
            <a:r>
              <a:rPr lang="pl-PL" sz="2800" dirty="0"/>
              <a:t> and </a:t>
            </a:r>
            <a:r>
              <a:rPr lang="pl-PL" sz="2800" dirty="0" err="1"/>
              <a:t>extensible</a:t>
            </a:r>
            <a:endParaRPr dirty="0"/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04264F90-C24A-99A7-E497-98971605EF8B}"/>
              </a:ext>
            </a:extLst>
          </p:cNvPr>
          <p:cNvSpPr/>
          <p:nvPr/>
        </p:nvSpPr>
        <p:spPr>
          <a:xfrm>
            <a:off x="1730940" y="3119707"/>
            <a:ext cx="5268394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⚙️ </a:t>
            </a:r>
            <a:r>
              <a:rPr lang="pl-PL" sz="2800" dirty="0" err="1"/>
              <a:t>Supports</a:t>
            </a:r>
            <a:r>
              <a:rPr lang="pl-PL" sz="2800" dirty="0"/>
              <a:t> </a:t>
            </a:r>
            <a:r>
              <a:rPr lang="pl-PL" sz="2800" dirty="0" err="1"/>
              <a:t>many</a:t>
            </a:r>
            <a:r>
              <a:rPr lang="pl-PL" sz="2800" dirty="0"/>
              <a:t> </a:t>
            </a:r>
            <a:r>
              <a:rPr lang="pl-PL" sz="2800" dirty="0" err="1"/>
              <a:t>interactions</a:t>
            </a:r>
            <a:endParaRPr dirty="0"/>
          </a:p>
        </p:txBody>
      </p:sp>
      <p:sp>
        <p:nvSpPr>
          <p:cNvPr id="37" name="Rounded Rectangle 2">
            <a:extLst>
              <a:ext uri="{FF2B5EF4-FFF2-40B4-BE49-F238E27FC236}">
                <a16:creationId xmlns:a16="http://schemas.microsoft.com/office/drawing/2014/main" id="{17BCF4A5-7DBD-7484-E9AE-EB5053188006}"/>
              </a:ext>
            </a:extLst>
          </p:cNvPr>
          <p:cNvSpPr/>
          <p:nvPr/>
        </p:nvSpPr>
        <p:spPr>
          <a:xfrm>
            <a:off x="1730939" y="3999672"/>
            <a:ext cx="5268393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📏 </a:t>
            </a:r>
            <a:r>
              <a:rPr lang="pl-PL" sz="2800" dirty="0" err="1"/>
              <a:t>Efficient</a:t>
            </a:r>
            <a:r>
              <a:rPr lang="pl-PL" sz="2800" dirty="0"/>
              <a:t> for </a:t>
            </a:r>
            <a:r>
              <a:rPr lang="pl-PL" sz="2800" dirty="0" err="1"/>
              <a:t>very</a:t>
            </a:r>
            <a:r>
              <a:rPr lang="pl-PL" sz="2800" dirty="0"/>
              <a:t> </a:t>
            </a:r>
            <a:r>
              <a:rPr lang="pl-PL" sz="2800" dirty="0" err="1"/>
              <a:t>large</a:t>
            </a:r>
            <a:r>
              <a:rPr lang="pl-PL" sz="2800" dirty="0"/>
              <a:t> </a:t>
            </a:r>
            <a:r>
              <a:rPr lang="pl-PL" sz="2800" dirty="0" err="1"/>
              <a:t>systems</a:t>
            </a:r>
            <a:endParaRPr dirty="0"/>
          </a:p>
        </p:txBody>
      </p:sp>
      <p:sp>
        <p:nvSpPr>
          <p:cNvPr id="38" name="Rounded Rectangle 2">
            <a:extLst>
              <a:ext uri="{FF2B5EF4-FFF2-40B4-BE49-F238E27FC236}">
                <a16:creationId xmlns:a16="http://schemas.microsoft.com/office/drawing/2014/main" id="{62BF8975-8198-79AA-BEAA-2627D19BAA97}"/>
              </a:ext>
            </a:extLst>
          </p:cNvPr>
          <p:cNvSpPr/>
          <p:nvPr/>
        </p:nvSpPr>
        <p:spPr>
          <a:xfrm>
            <a:off x="1730940" y="4879637"/>
            <a:ext cx="9742602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🧲 </a:t>
            </a:r>
            <a:r>
              <a:rPr lang="pl-PL" sz="2800" dirty="0" err="1"/>
              <a:t>Can</a:t>
            </a:r>
            <a:r>
              <a:rPr lang="pl-PL" sz="2800" dirty="0"/>
              <a:t> model </a:t>
            </a:r>
            <a:r>
              <a:rPr lang="pl-PL" sz="2800" dirty="0" err="1"/>
              <a:t>mechanical</a:t>
            </a:r>
            <a:r>
              <a:rPr lang="pl-PL" sz="2800" dirty="0"/>
              <a:t> </a:t>
            </a:r>
            <a:r>
              <a:rPr lang="pl-PL" sz="2800" dirty="0" err="1"/>
              <a:t>stress</a:t>
            </a:r>
            <a:r>
              <a:rPr lang="pl-PL" sz="2800" dirty="0"/>
              <a:t>, </a:t>
            </a:r>
            <a:r>
              <a:rPr lang="pl-PL" sz="2800" dirty="0" err="1"/>
              <a:t>thermal</a:t>
            </a:r>
            <a:r>
              <a:rPr lang="pl-PL" sz="2800" dirty="0"/>
              <a:t> </a:t>
            </a:r>
            <a:r>
              <a:rPr lang="pl-PL" sz="2800" dirty="0" err="1"/>
              <a:t>behavior</a:t>
            </a:r>
            <a:r>
              <a:rPr lang="pl-PL" sz="2800" dirty="0"/>
              <a:t>, </a:t>
            </a:r>
            <a:r>
              <a:rPr lang="pl-PL" sz="2800" dirty="0" err="1"/>
              <a:t>deformation</a:t>
            </a:r>
            <a:endParaRPr dirty="0"/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1CDFE15B-0E6E-B443-57BD-9204AD66418F}"/>
              </a:ext>
            </a:extLst>
          </p:cNvPr>
          <p:cNvSpPr/>
          <p:nvPr/>
        </p:nvSpPr>
        <p:spPr>
          <a:xfrm>
            <a:off x="1730939" y="5759602"/>
            <a:ext cx="9742603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🌐 </a:t>
            </a:r>
            <a:r>
              <a:rPr lang="pl-PL" sz="2800" dirty="0" err="1"/>
              <a:t>Scales</a:t>
            </a:r>
            <a:r>
              <a:rPr lang="pl-PL" sz="2800" dirty="0"/>
              <a:t> </a:t>
            </a:r>
            <a:r>
              <a:rPr lang="pl-PL" sz="2800" dirty="0" err="1"/>
              <a:t>extremely</a:t>
            </a:r>
            <a:r>
              <a:rPr lang="pl-PL" sz="2800" dirty="0"/>
              <a:t> </a:t>
            </a:r>
            <a:r>
              <a:rPr lang="pl-PL" sz="2800" dirty="0" err="1"/>
              <a:t>well</a:t>
            </a:r>
            <a:r>
              <a:rPr lang="pl-PL" sz="2800" dirty="0"/>
              <a:t> on HPC </a:t>
            </a:r>
            <a:r>
              <a:rPr lang="pl-PL" sz="2800" dirty="0" err="1"/>
              <a:t>systems</a:t>
            </a:r>
            <a:endParaRPr dirty="0"/>
          </a:p>
        </p:txBody>
      </p:sp>
      <p:pic>
        <p:nvPicPr>
          <p:cNvPr id="2" name="Picture 2" descr="GitHub - lammps/lammps: Public development project of the LAMMPS MD  software package">
            <a:extLst>
              <a:ext uri="{FF2B5EF4-FFF2-40B4-BE49-F238E27FC236}">
                <a16:creationId xmlns:a16="http://schemas.microsoft.com/office/drawing/2014/main" id="{1E8C1867-92BC-8644-90C1-2F892EE5A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829" y="1892244"/>
            <a:ext cx="4479778" cy="22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963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256D5-644B-6B9F-450F-C6B3C47C5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30DCF21-8FA5-6E96-E439-8E9FFA63DD46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2D115F6-F08F-A731-7975-89020BFC373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NAMD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90FDE0DD-858B-A58A-3231-24130991033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90FDE0DD-858B-A58A-3231-2413099103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C9CEA5E9-78D7-5037-3966-5D07BBCEE11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467EF77-A5EE-7861-8351-747330BBD4E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5B6206AD-1B8E-0590-E233-0095B52E5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5E4D021-A185-AB91-BCFE-4441EC47189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F0112E3-7C7E-0777-861C-72AB1AA3172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CFB1C7F4-DF59-C769-E882-2FF1E3D97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34B72310-5607-E3E2-5DF1-752475368004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6C58C8D-E175-7BEE-EC0E-144FE78497B0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794DA856-82F9-EEA4-629E-40763363C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96C0096-F292-2AC7-1869-F56CD18A957B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22FEDA94-A1EA-410F-D610-380952BCBEFB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DA653BF6-0657-62A5-FAEB-B120CEF21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066A24CC-0370-DE3C-5034-A178B69367F2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69A51DA-4B32-4B56-EE08-29AD9A9F8B51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F5B9DA60-8E2B-0669-001B-FCC542910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9D9CD80-127D-BF78-6770-0DEA2082C779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F6969513-397F-5AEF-7D22-683508AFA719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F9BDEC83-21E8-2F38-7C6B-4D64B261B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sp>
        <p:nvSpPr>
          <p:cNvPr id="32" name="Rounded Rectangle 2">
            <a:extLst>
              <a:ext uri="{FF2B5EF4-FFF2-40B4-BE49-F238E27FC236}">
                <a16:creationId xmlns:a16="http://schemas.microsoft.com/office/drawing/2014/main" id="{8137061F-8596-A238-3383-5F89ABC22C2B}"/>
              </a:ext>
            </a:extLst>
          </p:cNvPr>
          <p:cNvSpPr/>
          <p:nvPr/>
        </p:nvSpPr>
        <p:spPr>
          <a:xfrm>
            <a:off x="1730939" y="1359777"/>
            <a:ext cx="5270273" cy="143969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💎 </a:t>
            </a:r>
            <a:r>
              <a:rPr lang="pl-PL" sz="2800" dirty="0" err="1"/>
              <a:t>Designed</a:t>
            </a:r>
            <a:r>
              <a:rPr lang="pl-PL" sz="2800" dirty="0"/>
              <a:t> for </a:t>
            </a:r>
            <a:r>
              <a:rPr lang="pl-PL" sz="2800" dirty="0" err="1"/>
              <a:t>biomolecular</a:t>
            </a:r>
            <a:r>
              <a:rPr lang="pl-PL" sz="2800" dirty="0"/>
              <a:t> </a:t>
            </a:r>
            <a:r>
              <a:rPr lang="pl-PL" sz="2800" dirty="0" err="1"/>
              <a:t>systems</a:t>
            </a:r>
            <a:r>
              <a:rPr lang="pl-PL" sz="2800" dirty="0"/>
              <a:t> </a:t>
            </a:r>
            <a:r>
              <a:rPr lang="pl-PL" sz="2800" dirty="0" err="1"/>
              <a:t>at</a:t>
            </a:r>
            <a:r>
              <a:rPr lang="pl-PL" sz="2800" dirty="0"/>
              <a:t> </a:t>
            </a:r>
            <a:r>
              <a:rPr lang="pl-PL" sz="2800" dirty="0" err="1"/>
              <a:t>large</a:t>
            </a:r>
            <a:r>
              <a:rPr lang="pl-PL" sz="2800" dirty="0"/>
              <a:t> </a:t>
            </a:r>
            <a:r>
              <a:rPr lang="pl-PL" sz="2800" dirty="0" err="1"/>
              <a:t>scale</a:t>
            </a:r>
            <a:endParaRPr dirty="0"/>
          </a:p>
        </p:txBody>
      </p:sp>
      <p:sp>
        <p:nvSpPr>
          <p:cNvPr id="36" name="Rounded Rectangle 2">
            <a:extLst>
              <a:ext uri="{FF2B5EF4-FFF2-40B4-BE49-F238E27FC236}">
                <a16:creationId xmlns:a16="http://schemas.microsoft.com/office/drawing/2014/main" id="{5D261652-AA54-FC83-26EF-C98E54822B5C}"/>
              </a:ext>
            </a:extLst>
          </p:cNvPr>
          <p:cNvSpPr/>
          <p:nvPr/>
        </p:nvSpPr>
        <p:spPr>
          <a:xfrm>
            <a:off x="1730939" y="2994811"/>
            <a:ext cx="6217306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🧬 </a:t>
            </a:r>
            <a:r>
              <a:rPr lang="pl-PL" sz="2800" dirty="0" err="1"/>
              <a:t>Uses</a:t>
            </a:r>
            <a:r>
              <a:rPr lang="pl-PL" sz="2800" dirty="0"/>
              <a:t> the CHARMM </a:t>
            </a:r>
            <a:r>
              <a:rPr lang="pl-PL" sz="2800" dirty="0" err="1"/>
              <a:t>force</a:t>
            </a:r>
            <a:r>
              <a:rPr lang="pl-PL" sz="2800" dirty="0"/>
              <a:t> field </a:t>
            </a:r>
            <a:r>
              <a:rPr lang="pl-PL" sz="2800" dirty="0" err="1"/>
              <a:t>natively</a:t>
            </a:r>
            <a:endParaRPr dirty="0"/>
          </a:p>
        </p:txBody>
      </p:sp>
      <p:sp>
        <p:nvSpPr>
          <p:cNvPr id="37" name="Rounded Rectangle 2">
            <a:extLst>
              <a:ext uri="{FF2B5EF4-FFF2-40B4-BE49-F238E27FC236}">
                <a16:creationId xmlns:a16="http://schemas.microsoft.com/office/drawing/2014/main" id="{6FBAA3FA-EBBF-E0B2-E241-6AC8DD0D9610}"/>
              </a:ext>
            </a:extLst>
          </p:cNvPr>
          <p:cNvSpPr/>
          <p:nvPr/>
        </p:nvSpPr>
        <p:spPr>
          <a:xfrm>
            <a:off x="1730939" y="3873557"/>
            <a:ext cx="9742602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💻 </a:t>
            </a:r>
            <a:r>
              <a:rPr lang="pl-PL" sz="2800" dirty="0" err="1"/>
              <a:t>Optimized</a:t>
            </a:r>
            <a:r>
              <a:rPr lang="pl-PL" sz="2800" dirty="0"/>
              <a:t> for </a:t>
            </a:r>
            <a:r>
              <a:rPr lang="pl-PL" sz="2800" dirty="0" err="1"/>
              <a:t>parallel</a:t>
            </a:r>
            <a:r>
              <a:rPr lang="pl-PL" sz="2800" dirty="0"/>
              <a:t> </a:t>
            </a:r>
            <a:r>
              <a:rPr lang="pl-PL" sz="2800" dirty="0" err="1"/>
              <a:t>supercomputing</a:t>
            </a:r>
            <a:endParaRPr dirty="0"/>
          </a:p>
        </p:txBody>
      </p:sp>
      <p:sp>
        <p:nvSpPr>
          <p:cNvPr id="38" name="Rounded Rectangle 2">
            <a:extLst>
              <a:ext uri="{FF2B5EF4-FFF2-40B4-BE49-F238E27FC236}">
                <a16:creationId xmlns:a16="http://schemas.microsoft.com/office/drawing/2014/main" id="{FC5F1120-8D5B-D279-2700-9CF24A7F4ADF}"/>
              </a:ext>
            </a:extLst>
          </p:cNvPr>
          <p:cNvSpPr/>
          <p:nvPr/>
        </p:nvSpPr>
        <p:spPr>
          <a:xfrm>
            <a:off x="1730939" y="4752303"/>
            <a:ext cx="9742602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🤝 </a:t>
            </a:r>
            <a:r>
              <a:rPr lang="pl-PL" sz="2800" dirty="0" err="1"/>
              <a:t>Supports</a:t>
            </a:r>
            <a:r>
              <a:rPr lang="pl-PL" sz="2800" dirty="0"/>
              <a:t> </a:t>
            </a:r>
            <a:r>
              <a:rPr lang="pl-PL" sz="2800" dirty="0" err="1"/>
              <a:t>hybrid</a:t>
            </a:r>
            <a:r>
              <a:rPr lang="pl-PL" sz="2800" dirty="0"/>
              <a:t> CPU/GPU </a:t>
            </a:r>
            <a:r>
              <a:rPr lang="pl-PL" sz="2800" dirty="0" err="1"/>
              <a:t>acceleration</a:t>
            </a:r>
            <a:endParaRPr dirty="0"/>
          </a:p>
        </p:txBody>
      </p:sp>
      <p:sp>
        <p:nvSpPr>
          <p:cNvPr id="40" name="Rounded Rectangle 2">
            <a:extLst>
              <a:ext uri="{FF2B5EF4-FFF2-40B4-BE49-F238E27FC236}">
                <a16:creationId xmlns:a16="http://schemas.microsoft.com/office/drawing/2014/main" id="{8BDBB45E-8120-F6C6-4C2C-E12DEC27E48C}"/>
              </a:ext>
            </a:extLst>
          </p:cNvPr>
          <p:cNvSpPr/>
          <p:nvPr/>
        </p:nvSpPr>
        <p:spPr>
          <a:xfrm>
            <a:off x="1730939" y="5631049"/>
            <a:ext cx="9742603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b="1" dirty="0"/>
              <a:t>📈 </a:t>
            </a:r>
            <a:r>
              <a:rPr lang="pl-PL" sz="2800" b="1" dirty="0" err="1"/>
              <a:t>Very</a:t>
            </a:r>
            <a:r>
              <a:rPr lang="pl-PL" sz="2800" b="1" dirty="0"/>
              <a:t> </a:t>
            </a:r>
            <a:r>
              <a:rPr lang="pl-PL" sz="2800" b="1" dirty="0" err="1"/>
              <a:t>efficient</a:t>
            </a:r>
            <a:r>
              <a:rPr lang="pl-PL" sz="2800" b="1" dirty="0"/>
              <a:t> for </a:t>
            </a:r>
            <a:r>
              <a:rPr lang="pl-PL" sz="2800" b="1" dirty="0" err="1"/>
              <a:t>long</a:t>
            </a:r>
            <a:r>
              <a:rPr lang="pl-PL" sz="2800" b="1" dirty="0"/>
              <a:t> </a:t>
            </a:r>
            <a:r>
              <a:rPr lang="pl-PL" sz="2800" b="1" dirty="0" err="1"/>
              <a:t>timescale</a:t>
            </a:r>
            <a:r>
              <a:rPr lang="pl-PL" sz="2800" b="1" dirty="0"/>
              <a:t> </a:t>
            </a:r>
            <a:r>
              <a:rPr lang="pl-PL" sz="2800" b="1" dirty="0" err="1"/>
              <a:t>simulations</a:t>
            </a:r>
            <a:r>
              <a:rPr lang="pl-PL" sz="2800" b="1" dirty="0"/>
              <a:t> of big </a:t>
            </a:r>
            <a:r>
              <a:rPr lang="pl-PL" sz="2800" b="1" dirty="0" err="1"/>
              <a:t>complexes</a:t>
            </a:r>
            <a:endParaRPr lang="pl-PL" b="1" dirty="0"/>
          </a:p>
        </p:txBody>
      </p:sp>
      <p:pic>
        <p:nvPicPr>
          <p:cNvPr id="3" name="Picture 2" descr="NAMD - TACC HPC Documentation">
            <a:extLst>
              <a:ext uri="{FF2B5EF4-FFF2-40B4-BE49-F238E27FC236}">
                <a16:creationId xmlns:a16="http://schemas.microsoft.com/office/drawing/2014/main" id="{66461CF3-D872-9782-2E54-3C81B8A7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37" y="1402143"/>
            <a:ext cx="4248754" cy="158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563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497281-71A4-94ED-3460-F3081DB0D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9F87DC84-695C-160A-C8AF-B50A3D327F83}"/>
              </a:ext>
            </a:extLst>
          </p:cNvPr>
          <p:cNvSpPr/>
          <p:nvPr/>
        </p:nvSpPr>
        <p:spPr>
          <a:xfrm>
            <a:off x="1705429" y="1336611"/>
            <a:ext cx="9633131" cy="5377543"/>
          </a:xfrm>
          <a:prstGeom prst="roundRect">
            <a:avLst>
              <a:gd name="adj" fmla="val 7249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C0CA83A-6569-CB0A-BD9D-4B5452976326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845DB72B-63A5-5EFD-61EB-2A372AAB21E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Traditional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tools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comparison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E1D4A443-CE6E-856B-D206-4C9E41C0F5E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E1D4A443-CE6E-856B-D206-4C9E41C0F5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69CD6692-F6D6-4D0F-7F12-17B104812FA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7379838-9723-DBDB-8589-898626C4856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0B2CA793-6EA3-C20D-AE74-82298A192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9D17F25-087F-82D6-ADB9-78F488E3FB6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BCF5298-0A1F-B810-1D2E-57DF5C26C4F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E4AD4724-F6E4-864F-3B1B-60F410663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35876493-401C-5D5B-4857-ED36FDE0143A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BD4EF28-A3EA-4382-2359-20C2A4BB17CB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538F680B-DF3E-8959-4506-BE6CDC7D0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50597F71-10E2-7400-BA7C-B6D3CF1F21DC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396C9537-9DB0-59C0-5EDD-6DC4604FB815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3D23580C-9D31-34BB-1554-852720DA2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A950BA21-05A4-2EFD-ECDB-514A1540D7BC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52D364A-C5F5-CB4E-1588-8849DD416D46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C11C5D7A-9730-2A7C-0587-DEC46265B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00E1447-5427-0D9E-D767-66589B556BB9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C91C180-29C3-E21B-4225-A485B623A6EC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EECB6343-1C58-D927-80E0-16BE799D3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2525696-D187-BEEB-A32E-BD919A2D6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282638"/>
              </p:ext>
            </p:extLst>
          </p:nvPr>
        </p:nvGraphicFramePr>
        <p:xfrm>
          <a:off x="1850571" y="1336611"/>
          <a:ext cx="9731828" cy="5303520"/>
        </p:xfrm>
        <a:graphic>
          <a:graphicData uri="http://schemas.openxmlformats.org/drawingml/2006/table">
            <a:tbl>
              <a:tblPr/>
              <a:tblGrid>
                <a:gridCol w="2432957">
                  <a:extLst>
                    <a:ext uri="{9D8B030D-6E8A-4147-A177-3AD203B41FA5}">
                      <a16:colId xmlns:a16="http://schemas.microsoft.com/office/drawing/2014/main" val="87645906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3510067656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1624800831"/>
                    </a:ext>
                  </a:extLst>
                </a:gridCol>
                <a:gridCol w="2432957">
                  <a:extLst>
                    <a:ext uri="{9D8B030D-6E8A-4147-A177-3AD203B41FA5}">
                      <a16:colId xmlns:a16="http://schemas.microsoft.com/office/drawing/2014/main" val="19087440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>
                          <a:solidFill>
                            <a:schemeClr val="tx1"/>
                          </a:solidFill>
                        </a:rPr>
                        <a:t>Feature / Strength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>
                          <a:solidFill>
                            <a:schemeClr val="tx1"/>
                          </a:solidFill>
                        </a:rPr>
                        <a:t>GROMACS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>
                          <a:solidFill>
                            <a:schemeClr val="tx1"/>
                          </a:solidFill>
                        </a:rPr>
                        <a:t>LAMMPS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>
                          <a:solidFill>
                            <a:schemeClr val="tx1"/>
                          </a:solidFill>
                        </a:rPr>
                        <a:t>NAMD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729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Focus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Biomolecules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Materials Science + Custom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Large Biomolecular Complexes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07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Speed (biomolecules)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⭐⭐⭐⭐⭐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064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Flexibility / Custom Potentials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⭐⭐⭐⭐⭐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⭐⭐⭐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026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Best Hardware Use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GPU + Multi-core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Massive HPC Clusters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HPC Clusters + GPU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1052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Workflow Friendly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>
                          <a:solidFill>
                            <a:schemeClr val="tx1"/>
                          </a:solidFill>
                        </a:rPr>
                        <a:t>Moderate (script-heavy)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>
                          <a:solidFill>
                            <a:schemeClr val="tx1"/>
                          </a:solidFill>
                        </a:rPr>
                        <a:t>Yes</a:t>
                      </a:r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 (via VMD)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219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456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E61D95-243B-FAE9-D584-4726D00C1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E22D5A6-CF45-5C91-E652-E9B5BB2819B8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C6211944-2233-181D-C27A-DDD6754573E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OpenMM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ADFBDE40-51D2-D5F1-16FD-176A9A06176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ADFBDE40-51D2-D5F1-16FD-176A9A0617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D75B1C57-07FD-552E-9433-9E01898855C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8C331D7-A859-5638-B4EF-E4FA8B110C0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C62A1820-6661-CC60-51D6-0B65D29E5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F0C8B2D-1CD5-FD75-93F4-01713FC18B8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3E68015-907C-4177-DA3D-80974C8A572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B33EFBB5-5962-021C-AB7F-A546B0D3F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79699BE-49EA-94E1-1EE4-8393476BC30A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8BFEA3D4-EDBE-BF17-0C67-908213762528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A8D00825-E686-0094-BB55-B5B6F4A3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ED7723FD-3756-9131-7BA3-D89AA81004A7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16E9120F-D08C-6535-1138-E30F4A5E719F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868BBAEA-C1F4-F0D3-F533-F0BA48C02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27295A7E-B72E-0AB3-DA97-2ADDC6758670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9EFCC9D-34E2-F970-C050-CB83F9FA351A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931B4404-FC97-A47E-2379-DDEB958B1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F8F66B1-FE25-A871-A4A5-E8FAA79E40A1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08A19BF-0507-53DB-4A99-E797A1AFF372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A70E29B0-3390-895D-EAA2-503FC5A16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pic>
        <p:nvPicPr>
          <p:cNvPr id="13314" name="Picture 2" descr="OpenMM: Key Infrastructure for Biomolecular Modeling and Simulation - CZI">
            <a:extLst>
              <a:ext uri="{FF2B5EF4-FFF2-40B4-BE49-F238E27FC236}">
                <a16:creationId xmlns:a16="http://schemas.microsoft.com/office/drawing/2014/main" id="{2CE19FB2-EF4A-07FB-5EB2-C43C571D9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230" y="1839738"/>
            <a:ext cx="2697962" cy="190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D188A5A8-2508-48B3-0379-DAFC31EFB0C0}"/>
              </a:ext>
            </a:extLst>
          </p:cNvPr>
          <p:cNvSpPr/>
          <p:nvPr/>
        </p:nvSpPr>
        <p:spPr>
          <a:xfrm>
            <a:off x="1733983" y="1606383"/>
            <a:ext cx="7269341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🧱 </a:t>
            </a:r>
            <a:r>
              <a:rPr lang="pl-PL" sz="2800" dirty="0" err="1"/>
              <a:t>Flexible</a:t>
            </a:r>
            <a:r>
              <a:rPr lang="pl-PL" sz="2800" dirty="0"/>
              <a:t>, </a:t>
            </a:r>
            <a:r>
              <a:rPr lang="pl-PL" sz="2800" dirty="0" err="1"/>
              <a:t>modular</a:t>
            </a:r>
            <a:r>
              <a:rPr lang="pl-PL" sz="2800" dirty="0"/>
              <a:t> </a:t>
            </a:r>
            <a:r>
              <a:rPr lang="pl-PL" sz="2800" dirty="0" err="1"/>
              <a:t>molecular</a:t>
            </a:r>
            <a:r>
              <a:rPr lang="pl-PL" sz="2800" dirty="0"/>
              <a:t> dynamics </a:t>
            </a:r>
            <a:r>
              <a:rPr lang="pl-PL" sz="2800" dirty="0" err="1"/>
              <a:t>engine</a:t>
            </a:r>
            <a:endParaRPr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1C4913A-0922-4281-E682-6E175B2F2A15}"/>
              </a:ext>
            </a:extLst>
          </p:cNvPr>
          <p:cNvSpPr/>
          <p:nvPr/>
        </p:nvSpPr>
        <p:spPr>
          <a:xfrm>
            <a:off x="1714386" y="2450820"/>
            <a:ext cx="7269341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🐍 Native </a:t>
            </a:r>
            <a:r>
              <a:rPr lang="pl-PL" sz="2800" dirty="0" err="1"/>
              <a:t>Python</a:t>
            </a:r>
            <a:r>
              <a:rPr lang="pl-PL" sz="2800" dirty="0"/>
              <a:t> API</a:t>
            </a:r>
            <a:endParaRPr dirty="0"/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CC6FD8C6-9131-ECFC-F6CB-62036C936E2E}"/>
              </a:ext>
            </a:extLst>
          </p:cNvPr>
          <p:cNvSpPr/>
          <p:nvPr/>
        </p:nvSpPr>
        <p:spPr>
          <a:xfrm>
            <a:off x="1694789" y="3295257"/>
            <a:ext cx="7269341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⚡ GPU-</a:t>
            </a:r>
            <a:r>
              <a:rPr lang="pl-PL" sz="2800" dirty="0" err="1"/>
              <a:t>first</a:t>
            </a:r>
            <a:r>
              <a:rPr lang="pl-PL" sz="2800" dirty="0"/>
              <a:t> </a:t>
            </a:r>
            <a:r>
              <a:rPr lang="pl-PL" sz="2800" dirty="0" err="1"/>
              <a:t>architecture</a:t>
            </a:r>
            <a:endParaRPr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14A42B9C-BD64-5C3E-610B-6C8DA689C8B4}"/>
              </a:ext>
            </a:extLst>
          </p:cNvPr>
          <p:cNvSpPr/>
          <p:nvPr/>
        </p:nvSpPr>
        <p:spPr>
          <a:xfrm>
            <a:off x="1675192" y="4139694"/>
            <a:ext cx="10171000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🧬 </a:t>
            </a:r>
            <a:r>
              <a:rPr lang="pl-PL" sz="2800" dirty="0" err="1"/>
              <a:t>Supports</a:t>
            </a:r>
            <a:r>
              <a:rPr lang="pl-PL" sz="2800" dirty="0"/>
              <a:t> standard </a:t>
            </a:r>
            <a:r>
              <a:rPr lang="pl-PL" sz="2800" dirty="0" err="1"/>
              <a:t>biomolecular</a:t>
            </a:r>
            <a:r>
              <a:rPr lang="pl-PL" sz="2800" dirty="0"/>
              <a:t> </a:t>
            </a:r>
            <a:r>
              <a:rPr lang="pl-PL" sz="2800" dirty="0" err="1"/>
              <a:t>force</a:t>
            </a:r>
            <a:r>
              <a:rPr lang="pl-PL" sz="2800" dirty="0"/>
              <a:t> </a:t>
            </a:r>
            <a:r>
              <a:rPr lang="pl-PL" sz="2800" dirty="0" err="1"/>
              <a:t>fields</a:t>
            </a:r>
            <a:endParaRPr dirty="0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D156B389-8C99-8984-ACE5-D214F3A9B999}"/>
              </a:ext>
            </a:extLst>
          </p:cNvPr>
          <p:cNvSpPr/>
          <p:nvPr/>
        </p:nvSpPr>
        <p:spPr>
          <a:xfrm>
            <a:off x="1655595" y="4984131"/>
            <a:ext cx="10190597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🧪 </a:t>
            </a:r>
            <a:r>
              <a:rPr lang="pl-PL" sz="2800" dirty="0" err="1"/>
              <a:t>Ideal</a:t>
            </a:r>
            <a:r>
              <a:rPr lang="pl-PL" sz="2800" dirty="0"/>
              <a:t> for </a:t>
            </a:r>
            <a:r>
              <a:rPr lang="pl-PL" sz="2800" dirty="0" err="1"/>
              <a:t>custom</a:t>
            </a:r>
            <a:r>
              <a:rPr lang="pl-PL" sz="2800" dirty="0"/>
              <a:t> </a:t>
            </a:r>
            <a:r>
              <a:rPr lang="pl-PL" sz="2800" dirty="0" err="1"/>
              <a:t>simulation</a:t>
            </a:r>
            <a:r>
              <a:rPr lang="pl-PL" sz="2800" dirty="0"/>
              <a:t> </a:t>
            </a:r>
            <a:r>
              <a:rPr lang="pl-PL" sz="2800" dirty="0" err="1"/>
              <a:t>protocols</a:t>
            </a:r>
            <a:endParaRPr dirty="0"/>
          </a:p>
        </p:txBody>
      </p:sp>
      <p:sp>
        <p:nvSpPr>
          <p:cNvPr id="23" name="Rounded Rectangle 2">
            <a:extLst>
              <a:ext uri="{FF2B5EF4-FFF2-40B4-BE49-F238E27FC236}">
                <a16:creationId xmlns:a16="http://schemas.microsoft.com/office/drawing/2014/main" id="{2955B288-B48E-49AB-2C9F-9F0AAF39A794}"/>
              </a:ext>
            </a:extLst>
          </p:cNvPr>
          <p:cNvSpPr/>
          <p:nvPr/>
        </p:nvSpPr>
        <p:spPr>
          <a:xfrm>
            <a:off x="1635998" y="5828568"/>
            <a:ext cx="10190597" cy="68462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✅ Best choice for: MD + </a:t>
            </a:r>
            <a:r>
              <a:rPr lang="pl-PL" sz="2800" dirty="0" err="1"/>
              <a:t>Python</a:t>
            </a:r>
            <a:r>
              <a:rPr lang="pl-PL" sz="2800" dirty="0"/>
              <a:t> + </a:t>
            </a:r>
            <a:r>
              <a:rPr lang="pl-PL" sz="2800" dirty="0" err="1"/>
              <a:t>customization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9231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68B4F2-A033-8BE0-A3DD-65300B4E3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B3158E2-FD9B-FDC9-2B3E-8BCBBA808D31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864C40D0-1933-5685-0C50-9FD89A5860B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Dictionary of Protein </a:t>
            </a:r>
            <a:r>
              <a:rPr lang="pl-PL" cap="small" spc="300" dirty="0" err="1">
                <a:latin typeface="Cambria" panose="02040503050406030204" pitchFamily="18" charset="0"/>
              </a:rPr>
              <a:t>Secondary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Structure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6FE12D5-1C4E-AFB5-059D-FDFD9ACD05A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6FE12D5-1C4E-AFB5-059D-FDFD9ACD05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56CB15E-C0D4-61A1-F77E-02B2E6AFC73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C1351E35-555A-F3C7-BA80-E8D4A81E802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AC53A9B-3852-E610-625D-5456D08BD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005663A-8AD8-DB48-5213-17B0FF24B7B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3070E9C-F49A-9868-6862-70D28E665C6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930F82E-7C2E-B8A0-6BEB-12F8F5B74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2001ED5-5055-2D66-5C35-04ADF9B671F9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7CC95C2-9192-2EDD-268E-9D92E6C5BB0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DFA1F457-6F89-374F-BB08-3D105229D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D7A4493-6875-77EC-3CA9-BEF83658E951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0E733FB8-0E3F-710B-C0DF-20FACCF450B6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DFD9B85D-ABBB-5ABC-3048-E04F4B3F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32DF1AA-2686-79A7-2231-FB27059A0B45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A4813E4-C507-2405-9C5B-FC18EA19C584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03811473-FE78-CA5C-2E2E-596524D98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81313FE-2031-605B-E19C-2AE9D1E51178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7997E6E-AE80-6ECE-D08B-F1373B9A50B8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85F65A06-6D6E-1E60-6EBC-943629762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tekst, Czcionka, linia, diagram&#10;&#10;Zawartość wygenerowana przez AI może być niepoprawna.">
            <a:extLst>
              <a:ext uri="{FF2B5EF4-FFF2-40B4-BE49-F238E27FC236}">
                <a16:creationId xmlns:a16="http://schemas.microsoft.com/office/drawing/2014/main" id="{D62E5156-3F3C-5D7A-8184-EDE71575A1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9984" y="1422121"/>
            <a:ext cx="4394200" cy="1028700"/>
          </a:xfrm>
          <a:prstGeom prst="rect">
            <a:avLst/>
          </a:prstGeom>
        </p:spPr>
      </p:pic>
      <p:pic>
        <p:nvPicPr>
          <p:cNvPr id="22" name="Obraz 21" descr="Obraz zawierający Czcionka, tekst, biały, typografia&#10;&#10;Zawartość wygenerowana przez AI może być niepoprawna.">
            <a:extLst>
              <a:ext uri="{FF2B5EF4-FFF2-40B4-BE49-F238E27FC236}">
                <a16:creationId xmlns:a16="http://schemas.microsoft.com/office/drawing/2014/main" id="{6573509F-F9C9-8730-1C55-AED4FC9C71A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46784" y="1582100"/>
            <a:ext cx="3556000" cy="571500"/>
          </a:xfrm>
          <a:prstGeom prst="rect">
            <a:avLst/>
          </a:prstGeom>
        </p:spPr>
      </p:pic>
      <p:sp>
        <p:nvSpPr>
          <p:cNvPr id="27" name="Prostokąt zaokrąglony 26">
            <a:extLst>
              <a:ext uri="{FF2B5EF4-FFF2-40B4-BE49-F238E27FC236}">
                <a16:creationId xmlns:a16="http://schemas.microsoft.com/office/drawing/2014/main" id="{2FCAF989-465D-7EC3-9C0E-4130C33D474E}"/>
              </a:ext>
            </a:extLst>
          </p:cNvPr>
          <p:cNvSpPr/>
          <p:nvPr/>
        </p:nvSpPr>
        <p:spPr>
          <a:xfrm>
            <a:off x="1744394" y="2363891"/>
            <a:ext cx="9889588" cy="4472672"/>
          </a:xfrm>
          <a:prstGeom prst="roundRect">
            <a:avLst>
              <a:gd name="adj" fmla="val 691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CD2B435B-9CAD-9E90-EDBC-7939E58A6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164722"/>
              </p:ext>
            </p:extLst>
          </p:nvPr>
        </p:nvGraphicFramePr>
        <p:xfrm>
          <a:off x="1869984" y="2450821"/>
          <a:ext cx="9712416" cy="4297680"/>
        </p:xfrm>
        <a:graphic>
          <a:graphicData uri="http://schemas.openxmlformats.org/drawingml/2006/table">
            <a:tbl>
              <a:tblPr/>
              <a:tblGrid>
                <a:gridCol w="2279985">
                  <a:extLst>
                    <a:ext uri="{9D8B030D-6E8A-4147-A177-3AD203B41FA5}">
                      <a16:colId xmlns:a16="http://schemas.microsoft.com/office/drawing/2014/main" val="3337666299"/>
                    </a:ext>
                  </a:extLst>
                </a:gridCol>
                <a:gridCol w="4194959">
                  <a:extLst>
                    <a:ext uri="{9D8B030D-6E8A-4147-A177-3AD203B41FA5}">
                      <a16:colId xmlns:a16="http://schemas.microsoft.com/office/drawing/2014/main" val="1520676650"/>
                    </a:ext>
                  </a:extLst>
                </a:gridCol>
                <a:gridCol w="3237472">
                  <a:extLst>
                    <a:ext uri="{9D8B030D-6E8A-4147-A177-3AD203B41FA5}">
                      <a16:colId xmlns:a16="http://schemas.microsoft.com/office/drawing/2014/main" val="18155597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Structure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Key Pattern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 err="1"/>
                        <a:t>Example</a:t>
                      </a:r>
                      <a:endParaRPr lang="pl-PL" sz="2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465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400" b="1"/>
                        <a:t>α-</a:t>
                      </a:r>
                      <a:r>
                        <a:rPr lang="pl-PL" sz="2400" b="1"/>
                        <a:t>Helix (H)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H-bond between residue i and i+4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i → i+4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0213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3₁₀-Helix (G)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i → i+3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tighter helix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462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400" b="1"/>
                        <a:t>π-</a:t>
                      </a:r>
                      <a:r>
                        <a:rPr lang="pl-PL" sz="2400" b="1"/>
                        <a:t>Helix (I)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i → i+5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looser helix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638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400" b="1"/>
                        <a:t>β-</a:t>
                      </a:r>
                      <a:r>
                        <a:rPr lang="pl-PL" sz="2400" b="1"/>
                        <a:t>Sheet (E)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Hydrogen bonds between strands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inter-strand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590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Turn (T)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Backbone reverses direction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sharp kink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8573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Bend (S)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Local bend in backbone geometry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short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deviation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809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3517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4C9AC2-AAA4-1539-FB1F-A6669CC6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6EE36153-D175-83B2-CCB8-9D1CAE3CEA55}"/>
              </a:ext>
            </a:extLst>
          </p:cNvPr>
          <p:cNvSpPr/>
          <p:nvPr/>
        </p:nvSpPr>
        <p:spPr>
          <a:xfrm>
            <a:off x="1705429" y="1164437"/>
            <a:ext cx="10326913" cy="5549717"/>
          </a:xfrm>
          <a:prstGeom prst="roundRect">
            <a:avLst>
              <a:gd name="adj" fmla="val 7249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02C3B22-3EE3-54FF-4C1A-AF439D19A94F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806F22D5-7702-BE62-0C56-682CF290823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Deep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learning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force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fields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B0F8260F-C796-7E1D-C86F-69E2B03FD37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B0F8260F-C796-7E1D-C86F-69E2B03FD3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74E7CC23-94AA-8DD3-C24F-6BF44EDC499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6EC0FE6-8537-DB03-3C52-590C17A003D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EE05FEC4-9F8E-ADCB-E511-72A70A600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A565634-99BA-552A-67FB-46AEED04C79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68E633C-2490-32B3-72D7-B955016351C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F8D587C3-FD4D-DF15-4A2D-965732C6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B3A3CB73-3952-4B11-0CD7-3D44A13E00CA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F3366CE5-A137-34D7-E42A-F4E5F79F2788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021F9868-B0F1-BF01-4F65-3C521311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345A610-F1D6-A9D0-00B3-97A129DC63DF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578644ED-7984-81DF-1AEF-D0075A87BB6D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C4569165-5B1E-D52B-1F92-5D6F4CAB5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158BA4A2-BB77-0766-0D5D-11EC9F7BDF4D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B8A32E5-D158-11E3-4709-83A70407D9F7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662CB45E-727D-87D9-5CC5-E1CE7F2B9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4784F15-A05E-AC2E-39CD-4BF042E76710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C6658BD4-5343-FB69-4FCF-2448FC812996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BE772141-7A67-1924-7D80-977C5098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1A9E113-4701-2BF7-3060-7E3ADEE33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135185"/>
              </p:ext>
            </p:extLst>
          </p:nvPr>
        </p:nvGraphicFramePr>
        <p:xfrm>
          <a:off x="1850571" y="1265774"/>
          <a:ext cx="9731829" cy="5486400"/>
        </p:xfrm>
        <a:graphic>
          <a:graphicData uri="http://schemas.openxmlformats.org/drawingml/2006/table">
            <a:tbl>
              <a:tblPr/>
              <a:tblGrid>
                <a:gridCol w="3243943">
                  <a:extLst>
                    <a:ext uri="{9D8B030D-6E8A-4147-A177-3AD203B41FA5}">
                      <a16:colId xmlns:a16="http://schemas.microsoft.com/office/drawing/2014/main" val="2794576780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1629785536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3022577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Notes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 err="1"/>
                        <a:t>What</a:t>
                      </a:r>
                      <a:r>
                        <a:rPr lang="pl-PL" sz="2400" b="1" dirty="0"/>
                        <a:t> </a:t>
                      </a:r>
                      <a:r>
                        <a:rPr lang="pl-PL" sz="2400" b="1" dirty="0" err="1"/>
                        <a:t>it</a:t>
                      </a:r>
                      <a:r>
                        <a:rPr lang="pl-PL" sz="2400" b="1" dirty="0"/>
                        <a:t> </a:t>
                      </a:r>
                      <a:r>
                        <a:rPr lang="pl-PL" sz="2400" b="1" dirty="0" err="1"/>
                        <a:t>predicts</a:t>
                      </a:r>
                      <a:endParaRPr lang="pl-PL" sz="2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697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ANI / ANI-2x / AIMNet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Neural approximations of QM energies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Forces &amp; energies for small molecules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899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SchNet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Continuous-filter GNN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Forces &amp; energies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18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PhysNet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Energy + dipole learning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Forces &amp; energies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783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NequIP (Neural E(3)-Equivariant)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Extremely accurate for small protein fragments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Forces &amp; energies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90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MACE / MACE-MD</a:t>
                      </a:r>
                      <a:r>
                        <a:rPr lang="pl-PL" sz="2400"/>
                        <a:t> 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One of the current state-of-the-art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/>
                        <a:t>High-</a:t>
                      </a:r>
                      <a:r>
                        <a:rPr lang="pl-PL" sz="2400" dirty="0" err="1"/>
                        <a:t>accuracy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scalable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force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fields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199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Allegro (equivariant TensorNet)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Designed for large-scale trajectories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Forces &amp; energies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030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TorchMD-Net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Biopolymer-specific force learning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Forces</a:t>
                      </a:r>
                      <a:r>
                        <a:rPr lang="pl-PL" sz="2400" dirty="0"/>
                        <a:t> + </a:t>
                      </a:r>
                      <a:r>
                        <a:rPr lang="pl-PL" sz="2400" dirty="0" err="1"/>
                        <a:t>inference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inside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OpenMM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451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405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10D8C-0C96-28CF-223C-56748051B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2C78A7C-632E-FC31-DB2E-D3930E5042D1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6313D3C5-C379-E703-087A-DEE44A89FFE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MACE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force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field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5B34BE7C-D301-D3FD-2007-15DBD595F1B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5B34BE7C-D301-D3FD-2007-15DBD595F1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C87E8733-6FA8-E119-436D-5141A5EFFCE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7047553-4938-9AC5-9FB9-CB1280EE916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910AC80D-081F-8188-A89F-2C0CE847C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B0852CB-26DA-7ADC-ABC3-49E1120EEB6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9CB4BF0-BD43-910F-E7B4-492DA3A289B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F392DFF5-C426-699E-5368-FDF8E8E61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603DB0F-45CB-C8A7-C0E9-B26B0F2347B2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CCEAEA27-0484-CF3D-4159-9EFACD88F249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A79177D3-468B-50D2-1DC3-BA45FE06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54B84F8C-3FFB-8E1E-9BAC-483188DEDFA5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D23A0532-56EC-4506-9CCE-13830E890A40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491F180A-0A95-631A-7807-2A064BEA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748A99D0-193E-8F8B-3F28-652EC4AC3C95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A3AA0AB-F55C-539B-530A-0023DD9B8CAF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7C679CBF-9805-61B3-0BB2-596008207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B2DFE59-1622-0622-58E3-AFDB376948DF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253C76C-7D50-74EC-7EF7-CE48F16E72ED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B6CEDBB2-ADA1-6E3B-6294-2D35F8D3F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pic>
        <p:nvPicPr>
          <p:cNvPr id="59394" name="Picture 2">
            <a:extLst>
              <a:ext uri="{FF2B5EF4-FFF2-40B4-BE49-F238E27FC236}">
                <a16:creationId xmlns:a16="http://schemas.microsoft.com/office/drawing/2014/main" id="{3662BB60-B9DB-605B-8D5A-15E063165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01" y="1332268"/>
            <a:ext cx="8051027" cy="43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893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EA4896-C5AC-A4DA-2B5C-D03D719C1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9E58D2D2-91CA-6509-E093-B49260DFDC1A}"/>
              </a:ext>
            </a:extLst>
          </p:cNvPr>
          <p:cNvSpPr/>
          <p:nvPr/>
        </p:nvSpPr>
        <p:spPr>
          <a:xfrm>
            <a:off x="1705429" y="1603718"/>
            <a:ext cx="10326913" cy="4107766"/>
          </a:xfrm>
          <a:prstGeom prst="roundRect">
            <a:avLst>
              <a:gd name="adj" fmla="val 7249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957D897-0CDB-199F-E8C3-67B00A7A1A7A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116EEC4-003B-1035-1DC9-4D5DBF8A8C6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Generating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distribution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of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structures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9CEA38AD-979C-76C0-B2C1-6B603E728BF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9CEA38AD-979C-76C0-B2C1-6B603E728B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1D82AB2F-543A-1E8A-2B0F-601D4404306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58D8E2E-046B-8FF4-233C-77594D4D7D3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CEB34EA3-7B17-9E5F-4F38-DE5DA1898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3821BA0-7638-54CF-19FB-A6C0B84453A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F3CF073-A3A6-BFA9-49AA-B37F656281C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C48B7548-4316-D96E-171B-2671E03BE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79FE0BC-0AB1-023E-42CC-BB7383F2C34C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A0212D9B-8CA1-2DF0-0CC4-F6AAC2DE6E48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FAF84448-5EBB-2502-EEF6-2DFCD290E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810B1B38-AE68-57C9-207E-CF57CD4C6ED2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E8BE3E3F-3B13-E79B-9B94-CF92DE05673F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C5E55362-3F81-3241-5B5D-D522C909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67A81478-F0D6-9EDF-B3D8-A409B2B98433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467FACA-66FB-A4DB-DC44-7CA5EF354C8C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9620449A-89A0-5770-9FBF-F8FCCE32B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B797140-892D-3AAA-39A2-53EFB57A8D1B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A1319C86-9CB0-8E13-12E5-350D64A51B83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A15BAE98-31F7-9CCE-527E-329937A2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3AC7318-8997-865A-F11B-315B228268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106013"/>
              </p:ext>
            </p:extLst>
          </p:nvPr>
        </p:nvGraphicFramePr>
        <p:xfrm>
          <a:off x="2119085" y="1713768"/>
          <a:ext cx="9731829" cy="3749040"/>
        </p:xfrm>
        <a:graphic>
          <a:graphicData uri="http://schemas.openxmlformats.org/drawingml/2006/table">
            <a:tbl>
              <a:tblPr/>
              <a:tblGrid>
                <a:gridCol w="3243943">
                  <a:extLst>
                    <a:ext uri="{9D8B030D-6E8A-4147-A177-3AD203B41FA5}">
                      <a16:colId xmlns:a16="http://schemas.microsoft.com/office/drawing/2014/main" val="539922849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1627289718"/>
                    </a:ext>
                  </a:extLst>
                </a:gridCol>
                <a:gridCol w="3243943">
                  <a:extLst>
                    <a:ext uri="{9D8B030D-6E8A-4147-A177-3AD203B41FA5}">
                      <a16:colId xmlns:a16="http://schemas.microsoft.com/office/drawing/2014/main" val="787265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 err="1"/>
                        <a:t>Approach</a:t>
                      </a:r>
                      <a:endParaRPr lang="pl-PL" sz="2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 err="1"/>
                        <a:t>Output</a:t>
                      </a:r>
                      <a:endParaRPr lang="pl-PL" sz="2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010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Boltzmann Generators (Noé Lab)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Normalizing flows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Samples equilibrium conformations directly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4891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Diffusion-based Protein Ensemble Models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Score matching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Generates </a:t>
                      </a:r>
                      <a:r>
                        <a:rPr lang="pl-PL" sz="2400" i="1"/>
                        <a:t>alternative conformations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379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EquiBind / DiffDock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Geometric diffusion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Binding pose ensemble predictions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290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AlphaFold Multimer Relaxation Ensemble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MM-like relaxation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Local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structural</a:t>
                      </a:r>
                      <a:r>
                        <a:rPr lang="pl-PL" sz="2400" dirty="0"/>
                        <a:t> dynamics (</a:t>
                      </a:r>
                      <a:r>
                        <a:rPr lang="pl-PL" sz="2400" dirty="0" err="1"/>
                        <a:t>limited</a:t>
                      </a:r>
                      <a:r>
                        <a:rPr lang="pl-PL" sz="24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588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219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71106E-F807-0563-E2AF-6CCE576B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3B4A4F34-A703-4D08-3F13-3B791284EA02}"/>
              </a:ext>
            </a:extLst>
          </p:cNvPr>
          <p:cNvSpPr/>
          <p:nvPr/>
        </p:nvSpPr>
        <p:spPr>
          <a:xfrm>
            <a:off x="1705429" y="1603718"/>
            <a:ext cx="10326913" cy="4107766"/>
          </a:xfrm>
          <a:prstGeom prst="roundRect">
            <a:avLst>
              <a:gd name="adj" fmla="val 7249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06F1E3E-0E6B-E8AF-DCA3-F960F5A1B21E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B736AE39-DE1E-1447-4EEE-3ED58CE6647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Generating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transitions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between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states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622B682E-D1E3-6FB4-0264-95A7C38AE5D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622B682E-D1E3-6FB4-0264-95A7C38AE5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3F897B5-9046-7830-BB5A-F34DCAF1FB0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83FC81B-05C3-3638-84DB-A16A1BF8B33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A89A1C4A-BABD-8A64-DABE-6B045C1F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54A1352-1763-0A9E-241F-ECD13B83B5F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4E0C308-7258-53DA-ABB7-28F234BC3B9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38F07808-3407-A3A8-4839-3FA4D358F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51727BA-C2FD-2521-1D34-6D9C9678E363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608626AB-1908-1227-C398-B7389F864399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E3D826A8-D9E6-6549-81B9-CD2FDE30E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A8418BB6-3C65-35DF-5DF5-84A9B47DC6FC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7C08FE90-E278-FBE0-C334-A52B57BAF256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C747D5F4-C1CB-D219-75F9-62AFF53B2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63BDC89C-030B-BBBD-6991-C67CF67AF050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47FB8BB-5535-963E-4571-5F264ECF782A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4CF95649-BC2D-77C2-DA80-571C933F7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51D40C6-101B-3A20-114E-E4B3880F8D70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6538BB3-492B-38C1-F7C1-9AA52A04C9BA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358AD08F-6821-58E3-D458-B03CFAA72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3ED335AF-94D5-5E95-D7A2-8CD8FF5EF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594349"/>
              </p:ext>
            </p:extLst>
          </p:nvPr>
        </p:nvGraphicFramePr>
        <p:xfrm>
          <a:off x="1850571" y="2363891"/>
          <a:ext cx="10008495" cy="2926080"/>
        </p:xfrm>
        <a:graphic>
          <a:graphicData uri="http://schemas.openxmlformats.org/drawingml/2006/table">
            <a:tbl>
              <a:tblPr/>
              <a:tblGrid>
                <a:gridCol w="3336165">
                  <a:extLst>
                    <a:ext uri="{9D8B030D-6E8A-4147-A177-3AD203B41FA5}">
                      <a16:colId xmlns:a16="http://schemas.microsoft.com/office/drawing/2014/main" val="1412972394"/>
                    </a:ext>
                  </a:extLst>
                </a:gridCol>
                <a:gridCol w="3336165">
                  <a:extLst>
                    <a:ext uri="{9D8B030D-6E8A-4147-A177-3AD203B41FA5}">
                      <a16:colId xmlns:a16="http://schemas.microsoft.com/office/drawing/2014/main" val="1293204974"/>
                    </a:ext>
                  </a:extLst>
                </a:gridCol>
                <a:gridCol w="3336165">
                  <a:extLst>
                    <a:ext uri="{9D8B030D-6E8A-4147-A177-3AD203B41FA5}">
                      <a16:colId xmlns:a16="http://schemas.microsoft.com/office/drawing/2014/main" val="3097013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Model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Idea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/>
                        <a:t>Notes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486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Variational Dynamics Encoder (VDE)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Learn slow collective modes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Captures long-timescale dynamics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681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Markov State Models + VAMPNet (Noé Lab)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Learn kinetic landscapes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Produces transition probabilities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214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TICA / Koopman operator neural models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Learn slow degrees of freedom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Used</a:t>
                      </a:r>
                      <a:r>
                        <a:rPr lang="pl-PL" sz="2400" dirty="0"/>
                        <a:t> with MD / </a:t>
                      </a:r>
                      <a:r>
                        <a:rPr lang="pl-PL" sz="2400" dirty="0" err="1"/>
                        <a:t>cryo</a:t>
                      </a:r>
                      <a:r>
                        <a:rPr lang="pl-PL" sz="2400" dirty="0"/>
                        <a:t>-EM / NMR </a:t>
                      </a:r>
                      <a:r>
                        <a:rPr lang="pl-PL" sz="2400" dirty="0" err="1"/>
                        <a:t>ensembles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390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362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D9D7E9-3331-6E2A-3B33-383508FE4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912860C-745F-A5D1-5863-024A023A81A1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F201F898-05D0-DC9A-1208-78541E85433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BioEmu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CB035AE5-6E07-39E2-3DC8-C8E11369BD7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CB035AE5-6E07-39E2-3DC8-C8E11369BD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3D43E3BA-E64F-CEDE-A7B9-0DE182F599A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A33BB18-7E89-84EC-5A46-27C0970AAC1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5246EDB9-9393-AE86-8EAE-FB498CEB5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72A3981-311C-13FC-527C-30553ED735E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CF0864E-2AF7-997C-FDD0-701E8D3C0E6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BF447B14-2432-C9B8-773B-E45B7051A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138FCD1-AFDC-FFC1-281C-6F16DE2ACBEF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01D77B2D-B816-6E3C-C1D0-9B3E8E63FA1D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BEDB050F-32C5-D738-6930-47DC0636C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44431676-1474-6C1A-2317-1DEF5534F7CA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0E3658BA-D325-FB3F-1ABA-D7E7CC1EAC7E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2413C74B-684D-F4EC-9659-BA0134B1F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D9D5B669-8C79-7646-0A86-ABDD46678D75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D763C9C-69DF-1844-FF0F-B475254426B5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6A087383-44A0-25C8-5CA3-B8403A194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181A92F-329F-6DF9-A83D-AA1BC847C124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F3B8257-CBD5-F1CC-E6A8-366A4B700AC2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50B2C2BF-24B0-5DF7-C1FC-8E91F510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pic>
        <p:nvPicPr>
          <p:cNvPr id="60420" name="Picture 4">
            <a:extLst>
              <a:ext uri="{FF2B5EF4-FFF2-40B4-BE49-F238E27FC236}">
                <a16:creationId xmlns:a16="http://schemas.microsoft.com/office/drawing/2014/main" id="{1C3882E1-93E5-7830-77C6-41ED38C7E3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4" t="13567" r="21696" b="73744"/>
          <a:stretch>
            <a:fillRect/>
          </a:stretch>
        </p:blipFill>
        <p:spPr bwMode="auto">
          <a:xfrm>
            <a:off x="2881595" y="1522358"/>
            <a:ext cx="7387819" cy="497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671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9276FD-D6FF-182C-4CB0-39A33979C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00CF382-FF80-1047-B526-BB3488E45673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2B8E981C-BED5-41C2-A9BA-1CF70139F91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AlphaFlow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200DA13A-ACD6-AC07-B225-27105D795BE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200DA13A-ACD6-AC07-B225-27105D795B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041A13E8-DD4A-CEB7-C277-086A51501EB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BB5296F-FF18-C758-00AA-6DEEE9B4F0F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040CFEB7-3874-37AE-B0A8-C726540D7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F7E9B59-9A19-74AF-1EC6-2F10FC5BF9E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ABCF66D-D3DE-EA7B-2518-24353FCC423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E0BFAFB0-302B-E50D-CE5A-DFE3F96E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52FB3D2-94B5-09E3-02E4-6608968CB87D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C481A1B4-6586-B766-8F9D-9489EA3056DD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8FE12D80-71FD-A839-26D7-DF779B689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FF9489CB-8A71-2212-6DF3-3804B16E73FC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48ECF882-ED44-20B9-35BC-928EC45B1B5E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3425075B-E7C2-E168-6A30-B581E38CA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78D0EFC5-754F-B9BF-4CB6-5111709E4C44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BFC40AE-0FCE-CDA0-02DF-3BAB72C3D890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77511515-2966-3165-ACD6-BC732DC35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3082268-1729-B111-331A-28D8F006EA67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53F08D9C-2C6B-5BEC-054C-97B21962465E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4A50C662-1D8E-C286-8571-D6177125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pic>
        <p:nvPicPr>
          <p:cNvPr id="62466" name="Picture 2">
            <a:extLst>
              <a:ext uri="{FF2B5EF4-FFF2-40B4-BE49-F238E27FC236}">
                <a16:creationId xmlns:a16="http://schemas.microsoft.com/office/drawing/2014/main" id="{E68BC990-BDE3-C468-CB34-01B6E91E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28" y="1497330"/>
            <a:ext cx="8923899" cy="465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419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554581-92E4-3A4A-01EE-14F48AA1A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9786E3D4-F31D-AF02-A40A-06729738EB79}"/>
              </a:ext>
            </a:extLst>
          </p:cNvPr>
          <p:cNvSpPr/>
          <p:nvPr/>
        </p:nvSpPr>
        <p:spPr>
          <a:xfrm>
            <a:off x="1705429" y="1603718"/>
            <a:ext cx="10326913" cy="4107766"/>
          </a:xfrm>
          <a:prstGeom prst="roundRect">
            <a:avLst>
              <a:gd name="adj" fmla="val 7249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700AC6E-B42E-3733-D078-1889BF597239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5E015BD4-7393-6DA1-4F09-951AA86E444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Generating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Trajectories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4D8DE971-E3B3-1B86-B3EB-E193CE17BD5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4D8DE971-E3B3-1B86-B3EB-E193CE17BD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A7F198F6-FFD1-B238-0248-0DB57A4DE48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439ADF4-699F-9F55-2CB4-D1F0372B1FD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E66A46A-F1EA-56B9-9B87-13D136DF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D8563EA-83FA-4F03-D897-38B5D85A8EB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21107DA-CC46-9D4A-0461-091FF090403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7118B992-2644-1F69-F987-91974742B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54EDB9C-9DAB-A5FD-72CA-4BD24356BCFA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50E5F427-9787-81FD-DC71-37D426E50B3A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C297FC59-F47B-F9BD-1122-F8EAE9FAC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41CF4270-185F-22AD-EC65-88AD4F82F709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A4CF8B63-8D82-5440-8BB6-7EBCFB2809E4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4" name="Grafika 13" descr="Transfer z wypełnieniem pełnym">
              <a:extLst>
                <a:ext uri="{FF2B5EF4-FFF2-40B4-BE49-F238E27FC236}">
                  <a16:creationId xmlns:a16="http://schemas.microsoft.com/office/drawing/2014/main" id="{D70E6ABF-1E42-C3E5-C86E-D388DD69A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1035B6AA-8B2B-761C-3D1D-709665A7A782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95202E6-8EED-A168-EFE8-50DE46B4883C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FF7AE0AC-FABF-B755-D57F-ECBBFF9B7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7025C5F-3256-62D9-0DDB-B8151E6D9D87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2865F41-C29F-DAB2-5BD5-AAF285F21662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1" name="Grafika 30" descr="Kółka ze strzałkami z wypełnieniem pełnym">
              <a:extLst>
                <a:ext uri="{FF2B5EF4-FFF2-40B4-BE49-F238E27FC236}">
                  <a16:creationId xmlns:a16="http://schemas.microsoft.com/office/drawing/2014/main" id="{F2DE13E7-AE85-B0C9-3548-AA4DE70A0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F2BFAF1D-54C6-04E6-2C1B-78B036D8C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21205"/>
              </p:ext>
            </p:extLst>
          </p:nvPr>
        </p:nvGraphicFramePr>
        <p:xfrm>
          <a:off x="1850571" y="1783081"/>
          <a:ext cx="10008496" cy="3749040"/>
        </p:xfrm>
        <a:graphic>
          <a:graphicData uri="http://schemas.openxmlformats.org/drawingml/2006/table">
            <a:tbl>
              <a:tblPr/>
              <a:tblGrid>
                <a:gridCol w="5004248">
                  <a:extLst>
                    <a:ext uri="{9D8B030D-6E8A-4147-A177-3AD203B41FA5}">
                      <a16:colId xmlns:a16="http://schemas.microsoft.com/office/drawing/2014/main" val="3301826247"/>
                    </a:ext>
                  </a:extLst>
                </a:gridCol>
                <a:gridCol w="5004248">
                  <a:extLst>
                    <a:ext uri="{9D8B030D-6E8A-4147-A177-3AD203B41FA5}">
                      <a16:colId xmlns:a16="http://schemas.microsoft.com/office/drawing/2014/main" val="36460346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/>
                        <a:t>Model / </a:t>
                      </a:r>
                      <a:r>
                        <a:rPr lang="pl-PL" sz="2400" b="1" dirty="0" err="1"/>
                        <a:t>Research</a:t>
                      </a:r>
                      <a:r>
                        <a:rPr lang="pl-PL" sz="2400" b="1" dirty="0"/>
                        <a:t> </a:t>
                      </a:r>
                      <a:r>
                        <a:rPr lang="pl-PL" sz="2400" b="1" dirty="0" err="1"/>
                        <a:t>Direction</a:t>
                      </a:r>
                      <a:endParaRPr lang="pl-PL" sz="2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/>
                        <a:t>Status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040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 err="1"/>
                        <a:t>Diffusion</a:t>
                      </a:r>
                      <a:r>
                        <a:rPr lang="pl-PL" sz="2400" b="1" dirty="0"/>
                        <a:t> </a:t>
                      </a:r>
                      <a:r>
                        <a:rPr lang="pl-PL" sz="2400" b="1" dirty="0" err="1"/>
                        <a:t>models</a:t>
                      </a:r>
                      <a:r>
                        <a:rPr lang="pl-PL" sz="2400" b="1" dirty="0"/>
                        <a:t> for </a:t>
                      </a:r>
                      <a:r>
                        <a:rPr lang="pl-PL" sz="2400" b="1" dirty="0" err="1"/>
                        <a:t>molecular</a:t>
                      </a:r>
                      <a:r>
                        <a:rPr lang="pl-PL" sz="2400" b="1" dirty="0"/>
                        <a:t> </a:t>
                      </a:r>
                      <a:r>
                        <a:rPr lang="pl-PL" sz="2400" b="1" dirty="0" err="1"/>
                        <a:t>motion</a:t>
                      </a:r>
                      <a:r>
                        <a:rPr lang="pl-PL" sz="2400" dirty="0"/>
                        <a:t> (DM4MD, 2024 </a:t>
                      </a:r>
                      <a:r>
                        <a:rPr lang="pl-PL" sz="2400" dirty="0" err="1"/>
                        <a:t>preprints</a:t>
                      </a:r>
                      <a:r>
                        <a:rPr lang="pl-PL" sz="24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Can generate </a:t>
                      </a:r>
                      <a:r>
                        <a:rPr lang="pl-PL" sz="2400" i="1"/>
                        <a:t>short protein motions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7553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Video-Diffusion models for biomolecular dynamics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Experimental / not stable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7952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RNA / Protein coarse-grained diffusion dynamics (CGDiff)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Works only for coarse-grained beads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517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/>
                        <a:t>“</a:t>
                      </a:r>
                      <a:r>
                        <a:rPr lang="pl-PL" sz="2400" b="1" dirty="0" err="1"/>
                        <a:t>Molecular</a:t>
                      </a:r>
                      <a:r>
                        <a:rPr lang="pl-PL" sz="2400" b="1" dirty="0"/>
                        <a:t> Dance </a:t>
                      </a:r>
                      <a:r>
                        <a:rPr lang="pl-PL" sz="2400" b="1" dirty="0" err="1"/>
                        <a:t>Diffusion</a:t>
                      </a:r>
                      <a:r>
                        <a:rPr lang="pl-PL" sz="2400" b="1" dirty="0"/>
                        <a:t>” (2025 </a:t>
                      </a:r>
                      <a:r>
                        <a:rPr lang="pl-PL" sz="2400" b="1" dirty="0" err="1"/>
                        <a:t>bioRxiv</a:t>
                      </a:r>
                      <a:r>
                        <a:rPr lang="pl-PL" sz="2400" b="1" dirty="0"/>
                        <a:t>)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promising</a:t>
                      </a:r>
                      <a:r>
                        <a:rPr lang="pl-PL" sz="2400" dirty="0"/>
                        <a:t>, </a:t>
                      </a:r>
                      <a:r>
                        <a:rPr lang="pl-PL" sz="2400" dirty="0" err="1"/>
                        <a:t>still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unstable</a:t>
                      </a:r>
                      <a:r>
                        <a:rPr lang="pl-PL" sz="2400" dirty="0"/>
                        <a:t> for </a:t>
                      </a:r>
                      <a:r>
                        <a:rPr lang="pl-PL" sz="2400" dirty="0" err="1"/>
                        <a:t>long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trajectories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492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582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AEA90-D21B-B400-E949-3E0EE1B8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23CB10BA-5610-6CBE-3163-BD51555E9C37}"/>
              </a:ext>
            </a:extLst>
          </p:cNvPr>
          <p:cNvSpPr/>
          <p:nvPr/>
        </p:nvSpPr>
        <p:spPr>
          <a:xfrm>
            <a:off x="2442018" y="4170386"/>
            <a:ext cx="43697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83CDCF24-DC6E-19B5-0C66-47FB63CC1E3D}"/>
              </a:ext>
            </a:extLst>
          </p:cNvPr>
          <p:cNvSpPr/>
          <p:nvPr/>
        </p:nvSpPr>
        <p:spPr>
          <a:xfrm>
            <a:off x="6811730" y="1348432"/>
            <a:ext cx="4260446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A3F9B640-F0F1-0F6D-D68B-0B6DDC280C6B}"/>
              </a:ext>
            </a:extLst>
          </p:cNvPr>
          <p:cNvSpPr/>
          <p:nvPr/>
        </p:nvSpPr>
        <p:spPr>
          <a:xfrm>
            <a:off x="1703619" y="1350249"/>
            <a:ext cx="43697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7" name="Prostokąt zaokrąglony 36">
            <a:extLst>
              <a:ext uri="{FF2B5EF4-FFF2-40B4-BE49-F238E27FC236}">
                <a16:creationId xmlns:a16="http://schemas.microsoft.com/office/drawing/2014/main" id="{AC1C683B-7225-624E-F99B-0884C667461E}"/>
              </a:ext>
            </a:extLst>
          </p:cNvPr>
          <p:cNvSpPr/>
          <p:nvPr/>
        </p:nvSpPr>
        <p:spPr>
          <a:xfrm>
            <a:off x="7481390" y="4134499"/>
            <a:ext cx="4461296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B0B8F2-7E42-5A0C-5362-796F0EF9500D}"/>
              </a:ext>
            </a:extLst>
          </p:cNvPr>
          <p:cNvSpPr/>
          <p:nvPr/>
        </p:nvSpPr>
        <p:spPr>
          <a:xfrm>
            <a:off x="2234" y="-8099503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FA357BB-22CC-74BF-E4A6-EBC1775C594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Wrap-Up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a 17">
            <a:extLst>
              <a:ext uri="{FF2B5EF4-FFF2-40B4-BE49-F238E27FC236}">
                <a16:creationId xmlns:a16="http://schemas.microsoft.com/office/drawing/2014/main" id="{08EBA86C-2A2C-386D-1986-21A1F0CD4E4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70BDFF4-323E-098D-864D-74D9E37C82E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Znak zapytania z wypełnieniem pełnym">
              <a:extLst>
                <a:ext uri="{FF2B5EF4-FFF2-40B4-BE49-F238E27FC236}">
                  <a16:creationId xmlns:a16="http://schemas.microsoft.com/office/drawing/2014/main" id="{055EB633-096E-7AF9-AB4C-99082625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D55F695-9062-D121-699D-315C5372EBE1}"/>
              </a:ext>
            </a:extLst>
          </p:cNvPr>
          <p:cNvGrpSpPr/>
          <p:nvPr/>
        </p:nvGrpSpPr>
        <p:grpSpPr>
          <a:xfrm>
            <a:off x="718456" y="5886840"/>
            <a:ext cx="827314" cy="827314"/>
            <a:chOff x="137885" y="5908612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C628E1B-0865-C2E7-E006-E32511C63E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CDE51FCC-C26D-BE0C-E9A1-DE52340D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pic>
        <p:nvPicPr>
          <p:cNvPr id="4" name="Grafika 3" descr="Laptop z wypełnieniem pełnym">
            <a:extLst>
              <a:ext uri="{FF2B5EF4-FFF2-40B4-BE49-F238E27FC236}">
                <a16:creationId xmlns:a16="http://schemas.microsoft.com/office/drawing/2014/main" id="{7C250681-AA74-DBE5-4253-6D13CFF730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4801" y="4814808"/>
            <a:ext cx="648000" cy="648000"/>
          </a:xfrm>
          <a:prstGeom prst="rect">
            <a:avLst/>
          </a:prstGeom>
        </p:spPr>
      </p:pic>
      <p:pic>
        <p:nvPicPr>
          <p:cNvPr id="8" name="Grafika 7" descr="Laptop z wypełnieniem pełnym">
            <a:extLst>
              <a:ext uri="{FF2B5EF4-FFF2-40B4-BE49-F238E27FC236}">
                <a16:creationId xmlns:a16="http://schemas.microsoft.com/office/drawing/2014/main" id="{A0DCE65C-D56E-BB8F-EE85-64DB4C90B3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81308" y="3498381"/>
            <a:ext cx="3928853" cy="3928853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9682F5A5-4B4B-711A-D62F-EAC58071A598}"/>
              </a:ext>
            </a:extLst>
          </p:cNvPr>
          <p:cNvSpPr txBox="1"/>
          <p:nvPr/>
        </p:nvSpPr>
        <p:spPr>
          <a:xfrm>
            <a:off x="7708121" y="4532380"/>
            <a:ext cx="407522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🔷 </a:t>
            </a:r>
            <a:r>
              <a:rPr lang="pl-PL" sz="2800" dirty="0" err="1"/>
              <a:t>Practical</a:t>
            </a:r>
            <a:r>
              <a:rPr lang="pl-PL" sz="2800" dirty="0"/>
              <a:t> MD </a:t>
            </a:r>
            <a:r>
              <a:rPr lang="pl-PL" sz="2800" dirty="0" err="1"/>
              <a:t>uses</a:t>
            </a:r>
            <a:r>
              <a:rPr lang="pl-PL" sz="2800" dirty="0"/>
              <a:t> </a:t>
            </a:r>
            <a:r>
              <a:rPr lang="pl-PL" sz="2800" dirty="0" err="1"/>
              <a:t>specialized</a:t>
            </a:r>
            <a:r>
              <a:rPr lang="pl-PL" sz="2800" dirty="0"/>
              <a:t> software and </a:t>
            </a:r>
            <a:r>
              <a:rPr lang="pl-PL" sz="2800" dirty="0" err="1"/>
              <a:t>analysis</a:t>
            </a:r>
            <a:r>
              <a:rPr lang="pl-PL" sz="2800" dirty="0"/>
              <a:t> </a:t>
            </a:r>
            <a:r>
              <a:rPr lang="pl-PL" sz="2800" dirty="0" err="1"/>
              <a:t>libraries</a:t>
            </a:r>
            <a:r>
              <a:rPr lang="pl-PL" sz="2800" dirty="0"/>
              <a:t> </a:t>
            </a:r>
            <a:r>
              <a:rPr lang="pl-PL" sz="2800" dirty="0" err="1"/>
              <a:t>built</a:t>
            </a:r>
            <a:r>
              <a:rPr lang="pl-PL" sz="2800" dirty="0"/>
              <a:t> for </a:t>
            </a:r>
            <a:r>
              <a:rPr lang="pl-PL" sz="2800" dirty="0" err="1"/>
              <a:t>efficient</a:t>
            </a:r>
            <a:r>
              <a:rPr lang="pl-PL" sz="2800" dirty="0"/>
              <a:t> </a:t>
            </a:r>
            <a:r>
              <a:rPr lang="pl-PL" sz="2800" dirty="0" err="1"/>
              <a:t>analysis</a:t>
            </a:r>
            <a:endParaRPr lang="pl-PL" sz="3200"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501FDAB-8404-23E7-120F-86ADF1F3C435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E73C331-0AC2-FD98-AB6C-20633FEA5592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5" name="Grafika 14" descr="Transfer z wypełnieniem pełnym">
              <a:extLst>
                <a:ext uri="{FF2B5EF4-FFF2-40B4-BE49-F238E27FC236}">
                  <a16:creationId xmlns:a16="http://schemas.microsoft.com/office/drawing/2014/main" id="{8A93A391-BCD3-42AE-8BA0-EF2BF570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47B6E4F-43E0-450E-65C9-F9CC51EC0C02}"/>
              </a:ext>
            </a:extLst>
          </p:cNvPr>
          <p:cNvGrpSpPr/>
          <p:nvPr/>
        </p:nvGrpSpPr>
        <p:grpSpPr>
          <a:xfrm>
            <a:off x="132305" y="1242745"/>
            <a:ext cx="827314" cy="827314"/>
            <a:chOff x="1869984" y="1243864"/>
            <a:chExt cx="827314" cy="827314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824B9EF-EC47-2912-1EC0-BCCE7D980959}"/>
                </a:ext>
              </a:extLst>
            </p:cNvPr>
            <p:cNvSpPr/>
            <p:nvPr/>
          </p:nvSpPr>
          <p:spPr>
            <a:xfrm>
              <a:off x="1869984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4" name="Grafika 23" descr="DNA z wypełnieniem pełnym">
              <a:extLst>
                <a:ext uri="{FF2B5EF4-FFF2-40B4-BE49-F238E27FC236}">
                  <a16:creationId xmlns:a16="http://schemas.microsoft.com/office/drawing/2014/main" id="{1679D0E7-E973-CE72-04E4-95CB6E1F1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61108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BA981AE-70CF-6F63-7EC2-0B89B39BEF83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B7887A9E-430C-1F3D-B879-E3AD58FC0F41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0" name="Grafika 29" descr="Kółka ze strzałkami z wypełnieniem pełnym">
              <a:extLst>
                <a:ext uri="{FF2B5EF4-FFF2-40B4-BE49-F238E27FC236}">
                  <a16:creationId xmlns:a16="http://schemas.microsoft.com/office/drawing/2014/main" id="{3F6C1E66-8622-53E5-BC65-F7FE2BC73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Transfer z wypełnieniem pełnym">
            <a:extLst>
              <a:ext uri="{FF2B5EF4-FFF2-40B4-BE49-F238E27FC236}">
                <a16:creationId xmlns:a16="http://schemas.microsoft.com/office/drawing/2014/main" id="{AA8A4B36-841B-890E-65D8-005E2256851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425013" y="1143535"/>
            <a:ext cx="3006991" cy="3006991"/>
          </a:xfrm>
          <a:prstGeom prst="rect">
            <a:avLst/>
          </a:prstGeom>
        </p:spPr>
      </p:pic>
      <p:pic>
        <p:nvPicPr>
          <p:cNvPr id="38" name="Grafika 37" descr="DNA z wypełnieniem pełnym">
            <a:extLst>
              <a:ext uri="{FF2B5EF4-FFF2-40B4-BE49-F238E27FC236}">
                <a16:creationId xmlns:a16="http://schemas.microsoft.com/office/drawing/2014/main" id="{286E04FD-AE25-30E7-F92F-A223292A008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35623" y="1401212"/>
            <a:ext cx="2479294" cy="2479294"/>
          </a:xfrm>
          <a:prstGeom prst="rect">
            <a:avLst/>
          </a:prstGeom>
        </p:spPr>
      </p:pic>
      <p:pic>
        <p:nvPicPr>
          <p:cNvPr id="41" name="Grafika 40" descr="Kółka ze strzałkami z wypełnieniem pełnym">
            <a:extLst>
              <a:ext uri="{FF2B5EF4-FFF2-40B4-BE49-F238E27FC236}">
                <a16:creationId xmlns:a16="http://schemas.microsoft.com/office/drawing/2014/main" id="{EFC7C538-23FA-797E-13EC-2B98214E69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184270" y="4150526"/>
            <a:ext cx="2808370" cy="2808370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9F4E036-0F36-EEC8-8EEC-82B6C65E6E3F}"/>
              </a:ext>
            </a:extLst>
          </p:cNvPr>
          <p:cNvSpPr txBox="1"/>
          <p:nvPr/>
        </p:nvSpPr>
        <p:spPr>
          <a:xfrm>
            <a:off x="1970449" y="1710426"/>
            <a:ext cx="385425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🔷 </a:t>
            </a:r>
            <a:r>
              <a:rPr lang="pl-PL" sz="2800" dirty="0" err="1"/>
              <a:t>Proteins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3D </a:t>
            </a:r>
            <a:r>
              <a:rPr lang="pl-PL" sz="2800" dirty="0" err="1"/>
              <a:t>structures</a:t>
            </a:r>
            <a:r>
              <a:rPr lang="pl-PL" sz="2800" dirty="0"/>
              <a:t> </a:t>
            </a:r>
            <a:r>
              <a:rPr lang="pl-PL" sz="2800" dirty="0" err="1"/>
              <a:t>whose</a:t>
            </a:r>
            <a:r>
              <a:rPr lang="pl-PL" sz="2800" dirty="0"/>
              <a:t> </a:t>
            </a:r>
            <a:r>
              <a:rPr lang="pl-PL" sz="2800" dirty="0" err="1"/>
              <a:t>shape</a:t>
            </a:r>
            <a:r>
              <a:rPr lang="pl-PL" sz="2800" dirty="0"/>
              <a:t> and </a:t>
            </a:r>
            <a:r>
              <a:rPr lang="pl-PL" sz="2800" dirty="0" err="1"/>
              <a:t>function</a:t>
            </a:r>
            <a:r>
              <a:rPr lang="pl-PL" sz="2800" dirty="0"/>
              <a:t> </a:t>
            </a:r>
            <a:r>
              <a:rPr lang="pl-PL" sz="2800" dirty="0" err="1"/>
              <a:t>arises</a:t>
            </a:r>
            <a:r>
              <a:rPr lang="pl-PL" sz="2800" dirty="0"/>
              <a:t> from </a:t>
            </a:r>
            <a:r>
              <a:rPr lang="pl-PL" sz="2800" dirty="0" err="1"/>
              <a:t>amino</a:t>
            </a:r>
            <a:r>
              <a:rPr lang="pl-PL" sz="2800" dirty="0"/>
              <a:t> </a:t>
            </a:r>
            <a:r>
              <a:rPr lang="pl-PL" sz="2800" dirty="0" err="1"/>
              <a:t>acid</a:t>
            </a:r>
            <a:r>
              <a:rPr lang="pl-PL" sz="2800" dirty="0"/>
              <a:t> </a:t>
            </a:r>
            <a:r>
              <a:rPr lang="pl-PL" sz="2800" dirty="0" err="1"/>
              <a:t>sequence</a:t>
            </a:r>
            <a:endParaRPr lang="pl-PL" sz="32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198F161-67B0-2638-842D-93461696E0F7}"/>
              </a:ext>
            </a:extLst>
          </p:cNvPr>
          <p:cNvSpPr txBox="1"/>
          <p:nvPr/>
        </p:nvSpPr>
        <p:spPr>
          <a:xfrm>
            <a:off x="7042909" y="1513249"/>
            <a:ext cx="3771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🔷 </a:t>
            </a:r>
            <a:r>
              <a:rPr lang="pl-PL" sz="2800" dirty="0"/>
              <a:t>A </a:t>
            </a:r>
            <a:r>
              <a:rPr lang="pl-PL" sz="2800" dirty="0" err="1"/>
              <a:t>protein’s</a:t>
            </a:r>
            <a:r>
              <a:rPr lang="pl-PL" sz="2800" dirty="0"/>
              <a:t> </a:t>
            </a:r>
            <a:r>
              <a:rPr lang="pl-PL" sz="2800" dirty="0" err="1"/>
              <a:t>function</a:t>
            </a:r>
            <a:r>
              <a:rPr lang="pl-PL" sz="2800" dirty="0"/>
              <a:t> </a:t>
            </a:r>
            <a:r>
              <a:rPr lang="pl-PL" sz="2800" dirty="0" err="1"/>
              <a:t>depends</a:t>
            </a:r>
            <a:r>
              <a:rPr lang="pl-PL" sz="2800" dirty="0"/>
              <a:t> </a:t>
            </a:r>
            <a:r>
              <a:rPr lang="pl-PL" sz="2800" dirty="0" err="1"/>
              <a:t>also</a:t>
            </a:r>
            <a:r>
              <a:rPr lang="pl-PL" sz="2800" dirty="0"/>
              <a:t> on </a:t>
            </a:r>
            <a:r>
              <a:rPr lang="pl-PL" sz="2800" dirty="0" err="1"/>
              <a:t>its</a:t>
            </a:r>
            <a:r>
              <a:rPr lang="pl-PL" sz="2800" dirty="0"/>
              <a:t> </a:t>
            </a:r>
            <a:r>
              <a:rPr lang="pl-PL" sz="2800" dirty="0" err="1"/>
              <a:t>intrinsic</a:t>
            </a:r>
            <a:r>
              <a:rPr lang="pl-PL" sz="2800" dirty="0"/>
              <a:t> </a:t>
            </a:r>
            <a:r>
              <a:rPr lang="pl-PL" sz="2800" dirty="0" err="1"/>
              <a:t>motions</a:t>
            </a:r>
            <a:r>
              <a:rPr lang="pl-PL" sz="2800" dirty="0"/>
              <a:t>, </a:t>
            </a:r>
            <a:r>
              <a:rPr lang="pl-PL" sz="2800" dirty="0" err="1"/>
              <a:t>flexibility</a:t>
            </a:r>
            <a:r>
              <a:rPr lang="pl-PL" sz="2800" dirty="0"/>
              <a:t>, </a:t>
            </a:r>
            <a:r>
              <a:rPr lang="pl-PL" sz="2800" dirty="0" err="1"/>
              <a:t>shifts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conformational</a:t>
            </a:r>
            <a:r>
              <a:rPr lang="pl-PL" sz="2800" dirty="0"/>
              <a:t> </a:t>
            </a:r>
            <a:r>
              <a:rPr lang="pl-PL" sz="2800" dirty="0" err="1"/>
              <a:t>states</a:t>
            </a:r>
            <a:r>
              <a:rPr lang="pl-PL" sz="2800" dirty="0"/>
              <a:t>.</a:t>
            </a:r>
            <a:endParaRPr lang="pl-PL" sz="320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9FD8E04-E664-F3F4-5C46-E56AB44365F0}"/>
              </a:ext>
            </a:extLst>
          </p:cNvPr>
          <p:cNvSpPr txBox="1"/>
          <p:nvPr/>
        </p:nvSpPr>
        <p:spPr>
          <a:xfrm>
            <a:off x="2671469" y="4356766"/>
            <a:ext cx="38718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🔷 </a:t>
            </a:r>
            <a:r>
              <a:rPr lang="pl-PL" sz="2800" dirty="0"/>
              <a:t>MD </a:t>
            </a:r>
            <a:r>
              <a:rPr lang="pl-PL" sz="2800" dirty="0" err="1"/>
              <a:t>simulates</a:t>
            </a:r>
            <a:r>
              <a:rPr lang="pl-PL" sz="2800" dirty="0"/>
              <a:t> </a:t>
            </a:r>
            <a:r>
              <a:rPr lang="pl-PL" sz="2800" dirty="0" err="1"/>
              <a:t>motion</a:t>
            </a:r>
            <a:r>
              <a:rPr lang="pl-PL" sz="2800" dirty="0"/>
              <a:t> </a:t>
            </a:r>
            <a:r>
              <a:rPr lang="pl-PL" sz="2800" dirty="0" err="1"/>
              <a:t>over</a:t>
            </a:r>
            <a:r>
              <a:rPr lang="pl-PL" sz="2800" dirty="0"/>
              <a:t> </a:t>
            </a:r>
            <a:r>
              <a:rPr lang="pl-PL" sz="2800" dirty="0" err="1"/>
              <a:t>time</a:t>
            </a:r>
            <a:r>
              <a:rPr lang="pl-PL" sz="2800" dirty="0"/>
              <a:t> by </a:t>
            </a:r>
            <a:r>
              <a:rPr lang="pl-PL" sz="2800" dirty="0" err="1"/>
              <a:t>iteratively</a:t>
            </a:r>
            <a:r>
              <a:rPr lang="pl-PL" sz="2800" dirty="0"/>
              <a:t> </a:t>
            </a:r>
            <a:r>
              <a:rPr lang="pl-PL" sz="2800" dirty="0" err="1"/>
              <a:t>integrating</a:t>
            </a:r>
            <a:r>
              <a:rPr lang="pl-PL" sz="2800" dirty="0"/>
              <a:t> </a:t>
            </a:r>
            <a:r>
              <a:rPr lang="pl-PL" sz="2800" dirty="0" err="1"/>
              <a:t>Newton’s</a:t>
            </a:r>
            <a:r>
              <a:rPr lang="pl-PL" sz="2800" dirty="0"/>
              <a:t> </a:t>
            </a:r>
            <a:r>
              <a:rPr lang="pl-PL" sz="2800" dirty="0" err="1"/>
              <a:t>equations</a:t>
            </a:r>
            <a:r>
              <a:rPr lang="pl-PL" sz="2800" dirty="0"/>
              <a:t> from a </a:t>
            </a:r>
            <a:r>
              <a:rPr lang="pl-PL" sz="2800" dirty="0" err="1"/>
              <a:t>force</a:t>
            </a:r>
            <a:r>
              <a:rPr lang="pl-PL" sz="2800" dirty="0"/>
              <a:t> field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254019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95532A-2E9F-5422-C991-02772EE33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F9627CA-74B5-31BA-A9AA-8AFEEE0F43D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56982CC-3C0E-700A-4AF9-C1271685BB8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Dictionary of Protein </a:t>
            </a:r>
            <a:r>
              <a:rPr lang="pl-PL" cap="small" spc="300" dirty="0" err="1">
                <a:latin typeface="Cambria" panose="02040503050406030204" pitchFamily="18" charset="0"/>
              </a:rPr>
              <a:t>Secondary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Structure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D93B01AA-20A9-CA86-F111-C248C4C468D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D93B01AA-20A9-CA86-F111-C248C4C468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6747FF63-9E91-0A97-B15C-0F3BEB13BFF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B0DF262-472B-3075-26B2-69FB8678F46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3699BC8-99CE-2EE7-2C69-9EA5DE266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48E5D69-3083-391A-A12C-BD8A37D1538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630A68F-DE16-7DFD-150A-BBCA420076F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7163792-9464-A460-1CAB-E18CB8CE5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1B39E0F-A6AF-E507-3FA1-5B86CEEFB6F5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61F2835-1184-F557-92FF-82E6329AB986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39D96E5B-CE60-E0D1-B525-98641679A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88DCC76-B2F8-9787-DACC-988ABECD1E37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91F50439-331C-4107-7BBA-5EF1A8AB46D1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89881EB1-0C8D-CD6E-9B2B-AB920131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16798B6-45A3-04E6-8433-FA2D48DC05F8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349F815-1BCA-CB41-1758-27BA2B4EB14B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F4F40366-25DB-A3CB-C1AD-925586108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09E6AE7-2C96-2A19-4B4B-223DC4D23F21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47671C5-4C3C-79E1-3874-26AAD97E75F7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5B4AECB5-82BA-0D82-BC3E-58D90FED6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sp>
        <p:nvSpPr>
          <p:cNvPr id="27" name="Prostokąt zaokrąglony 26">
            <a:extLst>
              <a:ext uri="{FF2B5EF4-FFF2-40B4-BE49-F238E27FC236}">
                <a16:creationId xmlns:a16="http://schemas.microsoft.com/office/drawing/2014/main" id="{5978C643-39C4-3628-B45B-BDFCACF58C25}"/>
              </a:ext>
            </a:extLst>
          </p:cNvPr>
          <p:cNvSpPr/>
          <p:nvPr/>
        </p:nvSpPr>
        <p:spPr>
          <a:xfrm>
            <a:off x="1744393" y="1164437"/>
            <a:ext cx="10212805" cy="5549717"/>
          </a:xfrm>
          <a:prstGeom prst="roundRect">
            <a:avLst>
              <a:gd name="adj" fmla="val 691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354A57A-B704-9CE3-E6D7-57034FC4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1173"/>
              </p:ext>
            </p:extLst>
          </p:nvPr>
        </p:nvGraphicFramePr>
        <p:xfrm>
          <a:off x="1869984" y="1243864"/>
          <a:ext cx="10012073" cy="5415356"/>
        </p:xfrm>
        <a:graphic>
          <a:graphicData uri="http://schemas.openxmlformats.org/drawingml/2006/table">
            <a:tbl>
              <a:tblPr/>
              <a:tblGrid>
                <a:gridCol w="1223030">
                  <a:extLst>
                    <a:ext uri="{9D8B030D-6E8A-4147-A177-3AD203B41FA5}">
                      <a16:colId xmlns:a16="http://schemas.microsoft.com/office/drawing/2014/main" val="880830967"/>
                    </a:ext>
                  </a:extLst>
                </a:gridCol>
                <a:gridCol w="3183520">
                  <a:extLst>
                    <a:ext uri="{9D8B030D-6E8A-4147-A177-3AD203B41FA5}">
                      <a16:colId xmlns:a16="http://schemas.microsoft.com/office/drawing/2014/main" val="4281989321"/>
                    </a:ext>
                  </a:extLst>
                </a:gridCol>
                <a:gridCol w="5605523">
                  <a:extLst>
                    <a:ext uri="{9D8B030D-6E8A-4147-A177-3AD203B41FA5}">
                      <a16:colId xmlns:a16="http://schemas.microsoft.com/office/drawing/2014/main" val="3779517766"/>
                    </a:ext>
                  </a:extLst>
                </a:gridCol>
              </a:tblGrid>
              <a:tr h="3017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Code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Structure Type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 err="1"/>
                        <a:t>Meaning</a:t>
                      </a:r>
                      <a:endParaRPr lang="pl-PL" sz="2400" b="1" dirty="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294659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H</a:t>
                      </a:r>
                      <a:endParaRPr lang="pl-PL" sz="24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400"/>
                        <a:t>α-</a:t>
                      </a:r>
                      <a:r>
                        <a:rPr lang="pl-PL" sz="2400"/>
                        <a:t>Helix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Standard right-handed alpha helix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6816853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G</a:t>
                      </a:r>
                      <a:endParaRPr lang="pl-PL" sz="24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3₁₀-Helix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Tighter helix with 3 residues/turn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554891"/>
                  </a:ext>
                </a:extLst>
              </a:tr>
              <a:tr h="3017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I</a:t>
                      </a:r>
                      <a:endParaRPr lang="pl-PL" sz="24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400"/>
                        <a:t>π-</a:t>
                      </a:r>
                      <a:r>
                        <a:rPr lang="pl-PL" sz="2400"/>
                        <a:t>Helix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Wider, rare helix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864566"/>
                  </a:ext>
                </a:extLst>
              </a:tr>
              <a:tr h="7543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E</a:t>
                      </a:r>
                      <a:endParaRPr lang="pl-PL" sz="24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400"/>
                        <a:t>β-</a:t>
                      </a:r>
                      <a:r>
                        <a:rPr lang="pl-PL" sz="2400"/>
                        <a:t>Strand (in sheet)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Extended strand participating in </a:t>
                      </a:r>
                      <a:r>
                        <a:rPr lang="el-GR" sz="2400"/>
                        <a:t>β-</a:t>
                      </a:r>
                      <a:r>
                        <a:rPr lang="pl-PL" sz="2400"/>
                        <a:t>sheet H-bonds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773618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B</a:t>
                      </a:r>
                      <a:endParaRPr lang="pl-PL" sz="24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l-GR" sz="2400"/>
                        <a:t>β-</a:t>
                      </a:r>
                      <a:r>
                        <a:rPr lang="pl-PL" sz="2400"/>
                        <a:t>Bridge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Single-pair hydrogen-bonded beta interaction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521507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T</a:t>
                      </a:r>
                      <a:endParaRPr lang="pl-PL" sz="24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Turn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Tight backbone turn (but not a helix)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162273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S</a:t>
                      </a:r>
                      <a:endParaRPr lang="pl-PL" sz="24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Bend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Local curvature in backbone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627025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—</a:t>
                      </a:r>
                      <a:r>
                        <a:rPr lang="pl-PL" sz="2400"/>
                        <a:t> (or space)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Coil / Loop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/>
                        <a:t>No </a:t>
                      </a:r>
                      <a:r>
                        <a:rPr lang="pl-PL" sz="2400" dirty="0" err="1"/>
                        <a:t>defined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secondary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structure</a:t>
                      </a:r>
                      <a:endParaRPr lang="pl-PL" sz="2400" dirty="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406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87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6C2E07-62E1-4D7F-F179-01A042572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168DB43-C28E-1703-C9BC-0A07B307C85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428648C4-4F4D-4342-D413-94E0D24CC40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Ramachandran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angles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273DF67-0F8A-E908-F8BF-10EE52A2635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273DF67-0F8A-E908-F8BF-10EE52A263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36F2A29-198A-02B8-A45C-E55EE6ED025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228B11-41CE-3788-B560-CAC909E63BE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49C3C83-FFEA-0916-69C3-830751F0E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D5DFED5-EB7C-22F9-04C2-844A9879012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0B5D173-09D3-3ADD-61D3-6BD7D0CE0A7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5A36260-FB60-0B29-E947-A88D6C401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3A64218-9C27-DE19-D42E-463561DFDD8A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E794680-C04B-9265-E3BA-75BB355BC66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8619CD7C-3376-E357-0AB6-8145BD7C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4B07E10-1924-486E-71CC-21883F5FCC77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9004ACD4-03BF-E7F9-E503-CE9C75716A23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9D5D8A3F-54AE-3278-BD8C-71EEDB949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91923DC-9ECF-CF0D-28F6-4CBBBB7A6E59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0AA5F22-8C60-5DB3-9BAF-B9CC817FA352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54447EF6-2505-7C0C-391F-E2D46804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077F13F-8226-BD91-F210-412DD3F8F5DD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B840242-5C70-D126-1357-E667B2D9C7AC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6E1489E1-FFE8-8637-259A-11D5477E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pic>
        <p:nvPicPr>
          <p:cNvPr id="2050" name="Picture 2" descr="Structural Biochemistry/Proteins/Ramachandran Plot - Wikibooks, open books  for an open world">
            <a:extLst>
              <a:ext uri="{FF2B5EF4-FFF2-40B4-BE49-F238E27FC236}">
                <a16:creationId xmlns:a16="http://schemas.microsoft.com/office/drawing/2014/main" id="{DE9E5384-80AD-C028-B308-D65BC722E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549" y="1243864"/>
            <a:ext cx="2819555" cy="514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9917A5D7-8DD7-3E7E-164A-3291D88CE8E3}"/>
              </a:ext>
            </a:extLst>
          </p:cNvPr>
          <p:cNvSpPr/>
          <p:nvPr/>
        </p:nvSpPr>
        <p:spPr>
          <a:xfrm>
            <a:off x="5668261" y="1266611"/>
            <a:ext cx="6303345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📐</a:t>
            </a:r>
            <a:r>
              <a:rPr dirty="0"/>
              <a:t>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amino</a:t>
            </a:r>
            <a:r>
              <a:rPr lang="pl-PL" dirty="0"/>
              <a:t> </a:t>
            </a:r>
            <a:r>
              <a:rPr lang="pl-PL" dirty="0" err="1"/>
              <a:t>acid</a:t>
            </a:r>
            <a:r>
              <a:rPr lang="pl-PL" dirty="0"/>
              <a:t> </a:t>
            </a:r>
            <a:r>
              <a:rPr lang="pl-PL" dirty="0" err="1"/>
              <a:t>provides</a:t>
            </a:r>
            <a:r>
              <a:rPr lang="pl-PL" dirty="0"/>
              <a:t> 3 </a:t>
            </a:r>
            <a:r>
              <a:rPr lang="pl-PL" dirty="0" err="1"/>
              <a:t>bonds</a:t>
            </a:r>
            <a:r>
              <a:rPr lang="pl-PL" dirty="0"/>
              <a:t> in </a:t>
            </a:r>
            <a:r>
              <a:rPr lang="pl-PL" dirty="0" err="1"/>
              <a:t>backbone</a:t>
            </a:r>
            <a:r>
              <a:rPr lang="pl-PL" dirty="0"/>
              <a:t>, but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dihedral</a:t>
            </a:r>
            <a:r>
              <a:rPr lang="pl-PL" dirty="0"/>
              <a:t> </a:t>
            </a:r>
            <a:r>
              <a:rPr lang="pl-PL" dirty="0" err="1"/>
              <a:t>angles</a:t>
            </a:r>
            <a:endParaRPr dirty="0"/>
          </a:p>
        </p:txBody>
      </p:sp>
      <p:pic>
        <p:nvPicPr>
          <p:cNvPr id="2052" name="Picture 4" descr="Ramachandran plot - Wikipedia">
            <a:extLst>
              <a:ext uri="{FF2B5EF4-FFF2-40B4-BE49-F238E27FC236}">
                <a16:creationId xmlns:a16="http://schemas.microsoft.com/office/drawing/2014/main" id="{98FBF6D7-695B-3944-5D36-ED0536D4E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83" y="2468660"/>
            <a:ext cx="4050900" cy="40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547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00E4C-06B0-BD99-E06F-EED2B5E20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E07B11E-8F0B-37E8-6DF4-81675738FBE5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D2207178-A6E3-9B71-EA89-1FA7562D912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Homodimer</a:t>
            </a:r>
            <a:r>
              <a:rPr lang="pl-PL" cap="small" spc="300" dirty="0">
                <a:latin typeface="Cambria" panose="02040503050406030204" pitchFamily="18" charset="0"/>
              </a:rPr>
              <a:t>, </a:t>
            </a:r>
            <a:r>
              <a:rPr lang="pl-PL" cap="small" spc="300" dirty="0" err="1">
                <a:latin typeface="Cambria" panose="02040503050406030204" pitchFamily="18" charset="0"/>
              </a:rPr>
              <a:t>homotrimer</a:t>
            </a:r>
            <a:r>
              <a:rPr lang="pl-PL" cap="small" spc="300" dirty="0">
                <a:latin typeface="Cambria" panose="02040503050406030204" pitchFamily="18" charset="0"/>
              </a:rPr>
              <a:t>, </a:t>
            </a:r>
            <a:r>
              <a:rPr lang="pl-PL" cap="small" spc="300" dirty="0" err="1">
                <a:latin typeface="Cambria" panose="02040503050406030204" pitchFamily="18" charset="0"/>
              </a:rPr>
              <a:t>homotetramer</a:t>
            </a:r>
            <a:r>
              <a:rPr lang="pl-PL" cap="small" spc="300" dirty="0">
                <a:latin typeface="Cambria" panose="02040503050406030204" pitchFamily="18" charset="0"/>
              </a:rPr>
              <a:t>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E22939D-BBF9-C2AA-92BE-1F30E4E9754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E22939D-BBF9-C2AA-92BE-1F30E4E975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4875669-6337-E4A4-95DD-96452752160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825C4EE-3D92-E8AB-4D71-55EFDE109C4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F1DBA2F-A25F-5D2F-9906-4DE124DB5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5EDAE96-4E7B-5320-BFD8-E4034F3E773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697DCDF-855A-E171-26D8-B6D97EFE506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C5C2BCD3-7218-919A-D5B9-1A30C3BBF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A125164-F930-2218-AB5E-EF93A5E2A98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1901FF0-FFD3-876F-8684-45FBB798E03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AC9C84E5-4E4B-07D6-883F-E26A3DB8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9BD8E6C-897E-F381-8016-C851F269E57E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27A8C574-157D-7EA2-AA5B-2E5FC5C4635A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5D2DA040-6C07-6C5E-3558-BE96D9713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A7E1EE0-D0C1-4DFA-BE4B-4126499616F4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6BCAF16-0CB3-836F-25FB-3726884283F3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72E3E58B-84D6-2008-17DD-A9E73A1E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7E27FDB-6289-96FE-047A-00FDB882102C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8AD0437-813C-4CC5-E81C-C0D348B9FE3B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A463F571-D4F5-AB3C-1441-75057F1A9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pic>
        <p:nvPicPr>
          <p:cNvPr id="21" name="Obraz 20" descr="Obraz zawierający sztuka&#10;&#10;Zawartość wygenerowana przez AI może być niepoprawna.">
            <a:extLst>
              <a:ext uri="{FF2B5EF4-FFF2-40B4-BE49-F238E27FC236}">
                <a16:creationId xmlns:a16="http://schemas.microsoft.com/office/drawing/2014/main" id="{CB60BCC1-5932-08A2-272A-FA8C6F09115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38045" y="1710807"/>
            <a:ext cx="3563965" cy="3552686"/>
          </a:xfrm>
          <a:prstGeom prst="rect">
            <a:avLst/>
          </a:prstGeom>
        </p:spPr>
      </p:pic>
      <p:pic>
        <p:nvPicPr>
          <p:cNvPr id="26" name="Obraz 25" descr="Obraz zawierający rysowanie, ilustracja, szkic, clipart&#10;&#10;Zawartość wygenerowana przez AI może być niepoprawna.">
            <a:extLst>
              <a:ext uri="{FF2B5EF4-FFF2-40B4-BE49-F238E27FC236}">
                <a16:creationId xmlns:a16="http://schemas.microsoft.com/office/drawing/2014/main" id="{074ADD87-BE8C-3216-68AE-00B09903D30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7354" y="1710807"/>
            <a:ext cx="3581400" cy="3517900"/>
          </a:xfrm>
          <a:prstGeom prst="rect">
            <a:avLst/>
          </a:prstGeom>
        </p:spPr>
      </p:pic>
      <p:pic>
        <p:nvPicPr>
          <p:cNvPr id="28" name="Obraz 27" descr="Obraz zawierający rysowanie, szkic, ilustracja, rysunek kreskowy&#10;&#10;Zawartość wygenerowana przez AI może być niepoprawna.">
            <a:extLst>
              <a:ext uri="{FF2B5EF4-FFF2-40B4-BE49-F238E27FC236}">
                <a16:creationId xmlns:a16="http://schemas.microsoft.com/office/drawing/2014/main" id="{D14A6DC9-FA60-B788-768A-3A186B98AD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27927" y="1710807"/>
            <a:ext cx="2950137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79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E0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E0C023-B545-D6B2-50E8-812D81080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49DA4BD-812D-8186-F8DF-4D6CC4804236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362DCFC8-413E-3297-F6F9-A0EAA84A2AB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Heteropolymers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0CA3C8EA-E510-9AA5-ECA5-C37D4CFD409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0CA3C8EA-E510-9AA5-ECA5-C37D4CFD40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5DB3A08-4690-ED4B-DDF4-5D7EA583133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64DA0B4-35BF-2A2E-18DE-29F27B73848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657EE19-D6F7-05CC-8335-D54FE6624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1EA0CA8-9BFD-203B-F371-ABE82F221F3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16603BC-D12D-C41F-6338-735747DFE78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0CE67AE-766F-3B88-D8D5-19DB7D20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551ACB0-F25A-6BA3-BF5A-1C3D11E3BDB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BDD18E6-E1B5-F8DD-FC41-0995B3FCD8F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8866D061-7C32-7D40-FE4D-E81DBAF99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E83FB43-7620-B176-217D-5220157F2E4F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F2CE101-AE88-2F1C-14E8-09F00A2D4BDC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53F592DC-11C7-6EEE-7326-6AF3AAD42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994" y="1337730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C13A0EF-39AD-C501-6B9D-CE136D616926}"/>
              </a:ext>
            </a:extLst>
          </p:cNvPr>
          <p:cNvGrpSpPr/>
          <p:nvPr/>
        </p:nvGrpSpPr>
        <p:grpSpPr>
          <a:xfrm>
            <a:off x="80548" y="3599666"/>
            <a:ext cx="827314" cy="827314"/>
            <a:chOff x="1818227" y="3600785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87C8A30-61B2-B0F5-981D-E3F011757C04}"/>
                </a:ext>
              </a:extLst>
            </p:cNvPr>
            <p:cNvSpPr/>
            <p:nvPr/>
          </p:nvSpPr>
          <p:spPr>
            <a:xfrm>
              <a:off x="1818227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3" name="Grafika 12" descr="Kółka ze strzałkami z wypełnieniem pełnym">
              <a:extLst>
                <a:ext uri="{FF2B5EF4-FFF2-40B4-BE49-F238E27FC236}">
                  <a16:creationId xmlns:a16="http://schemas.microsoft.com/office/drawing/2014/main" id="{74F6BE0C-975E-F7A8-150C-77E0F950B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07884" y="3686093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CC8EEA2-2B75-EC1C-C385-C1ABF8CB3DA9}"/>
              </a:ext>
            </a:extLst>
          </p:cNvPr>
          <p:cNvGrpSpPr/>
          <p:nvPr/>
        </p:nvGrpSpPr>
        <p:grpSpPr>
          <a:xfrm>
            <a:off x="100332" y="2363891"/>
            <a:ext cx="827314" cy="827314"/>
            <a:chOff x="1838011" y="2365010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1E32376-BB3F-099B-9A90-73BD30F694E3}"/>
                </a:ext>
              </a:extLst>
            </p:cNvPr>
            <p:cNvSpPr/>
            <p:nvPr/>
          </p:nvSpPr>
          <p:spPr>
            <a:xfrm>
              <a:off x="1838011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Transfer z wypełnieniem pełnym">
              <a:extLst>
                <a:ext uri="{FF2B5EF4-FFF2-40B4-BE49-F238E27FC236}">
                  <a16:creationId xmlns:a16="http://schemas.microsoft.com/office/drawing/2014/main" id="{0B7EAD69-F55F-79D6-5F48-6C2C7B00C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927668" y="2451940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rysowanie, szkic, sztuka, ilustracja&#10;&#10;Zawartość wygenerowana przez AI może być niepoprawna.">
            <a:extLst>
              <a:ext uri="{FF2B5EF4-FFF2-40B4-BE49-F238E27FC236}">
                <a16:creationId xmlns:a16="http://schemas.microsoft.com/office/drawing/2014/main" id="{D6F5AF4F-98C2-6D6B-7FD5-CDCBF1001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9984" y="1678374"/>
            <a:ext cx="3860800" cy="4013200"/>
          </a:xfrm>
          <a:prstGeom prst="rect">
            <a:avLst/>
          </a:prstGeom>
        </p:spPr>
      </p:pic>
      <p:pic>
        <p:nvPicPr>
          <p:cNvPr id="8" name="Obraz 7" descr="Obraz zawierający mapa, rysowanie, sztuka&#10;&#10;Zawartość wygenerowana przez AI może być niepoprawna.">
            <a:extLst>
              <a:ext uri="{FF2B5EF4-FFF2-40B4-BE49-F238E27FC236}">
                <a16:creationId xmlns:a16="http://schemas.microsoft.com/office/drawing/2014/main" id="{33668912-84DD-7C12-D29F-642FCD1C641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03013" y="1678374"/>
            <a:ext cx="3810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91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23672</TotalTime>
  <Words>1726</Words>
  <Application>Microsoft Macintosh PowerPoint</Application>
  <PresentationFormat>Panoramiczny</PresentationFormat>
  <Paragraphs>583</Paragraphs>
  <Slides>57</Slides>
  <Notes>3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57</vt:i4>
      </vt:variant>
    </vt:vector>
  </HeadingPairs>
  <TitlesOfParts>
    <vt:vector size="62" baseType="lpstr">
      <vt:lpstr>Aptos</vt:lpstr>
      <vt:lpstr>Arial</vt:lpstr>
      <vt:lpstr>Calibri</vt:lpstr>
      <vt:lpstr>Cambria</vt:lpstr>
      <vt:lpstr>Office Theme</vt:lpstr>
      <vt:lpstr>    Structure dynamics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Dąbrowski-Tumański Paweł</cp:lastModifiedBy>
  <cp:revision>67</cp:revision>
  <dcterms:created xsi:type="dcterms:W3CDTF">2013-01-27T09:14:16Z</dcterms:created>
  <dcterms:modified xsi:type="dcterms:W3CDTF">2025-11-06T05:01:56Z</dcterms:modified>
  <cp:category/>
</cp:coreProperties>
</file>